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1" r:id="rId4"/>
  </p:sldMasterIdLst>
  <p:notesMasterIdLst>
    <p:notesMasterId r:id="rId56"/>
  </p:notesMasterIdLst>
  <p:sldIdLst>
    <p:sldId id="320" r:id="rId5"/>
    <p:sldId id="434" r:id="rId6"/>
    <p:sldId id="428" r:id="rId7"/>
    <p:sldId id="435" r:id="rId8"/>
    <p:sldId id="436" r:id="rId9"/>
    <p:sldId id="429" r:id="rId10"/>
    <p:sldId id="421" r:id="rId11"/>
    <p:sldId id="328" r:id="rId12"/>
    <p:sldId id="460" r:id="rId13"/>
    <p:sldId id="459" r:id="rId14"/>
    <p:sldId id="430" r:id="rId15"/>
    <p:sldId id="461" r:id="rId16"/>
    <p:sldId id="347" r:id="rId17"/>
    <p:sldId id="453" r:id="rId18"/>
    <p:sldId id="454" r:id="rId19"/>
    <p:sldId id="455" r:id="rId20"/>
    <p:sldId id="456" r:id="rId21"/>
    <p:sldId id="457" r:id="rId22"/>
    <p:sldId id="458" r:id="rId23"/>
    <p:sldId id="383" r:id="rId24"/>
    <p:sldId id="384" r:id="rId25"/>
    <p:sldId id="385" r:id="rId26"/>
    <p:sldId id="330" r:id="rId27"/>
    <p:sldId id="331" r:id="rId28"/>
    <p:sldId id="452" r:id="rId29"/>
    <p:sldId id="445" r:id="rId30"/>
    <p:sldId id="446" r:id="rId31"/>
    <p:sldId id="339" r:id="rId32"/>
    <p:sldId id="447" r:id="rId33"/>
    <p:sldId id="338" r:id="rId34"/>
    <p:sldId id="448" r:id="rId35"/>
    <p:sldId id="341" r:id="rId36"/>
    <p:sldId id="449" r:id="rId37"/>
    <p:sldId id="342" r:id="rId38"/>
    <p:sldId id="450" r:id="rId39"/>
    <p:sldId id="344" r:id="rId40"/>
    <p:sldId id="451" r:id="rId41"/>
    <p:sldId id="345" r:id="rId42"/>
    <p:sldId id="396" r:id="rId43"/>
    <p:sldId id="432" r:id="rId44"/>
    <p:sldId id="431" r:id="rId45"/>
    <p:sldId id="388" r:id="rId46"/>
    <p:sldId id="389" r:id="rId47"/>
    <p:sldId id="394" r:id="rId48"/>
    <p:sldId id="393" r:id="rId49"/>
    <p:sldId id="390" r:id="rId50"/>
    <p:sldId id="326" r:id="rId51"/>
    <p:sldId id="336" r:id="rId52"/>
    <p:sldId id="433" r:id="rId53"/>
    <p:sldId id="291" r:id="rId54"/>
    <p:sldId id="462"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2" autoAdjust="0"/>
    <p:restoredTop sz="65882" autoAdjust="0"/>
  </p:normalViewPr>
  <p:slideViewPr>
    <p:cSldViewPr snapToGrid="0" snapToObjects="1">
      <p:cViewPr>
        <p:scale>
          <a:sx n="100" d="100"/>
          <a:sy n="100" d="100"/>
        </p:scale>
        <p:origin x="-720" y="-88"/>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00" d="100"/>
        <a:sy n="100" d="100"/>
      </p:scale>
      <p:origin x="0" y="2496"/>
    </p:cViewPr>
  </p:sorterViewPr>
  <p:notesViewPr>
    <p:cSldViewPr snapToGrid="0" snapToObjects="1">
      <p:cViewPr varScale="1">
        <p:scale>
          <a:sx n="102" d="100"/>
          <a:sy n="102" d="100"/>
        </p:scale>
        <p:origin x="-260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4/14/16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insights.wired.com/profiles/blogs/why-buses-don-t-fly-in-the-cloud-thoughts-on-esbs%23ixzz3y6y8eTFI"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presentation we’re going to cover cloud native architecture</a:t>
            </a:r>
          </a:p>
        </p:txBody>
      </p:sp>
      <p:sp>
        <p:nvSpPr>
          <p:cNvPr id="4" name="Slide Number Placeholder 3"/>
          <p:cNvSpPr>
            <a:spLocks noGrp="1"/>
          </p:cNvSpPr>
          <p:nvPr>
            <p:ph type="sldNum" sz="quarter" idx="10"/>
          </p:nvPr>
        </p:nvSpPr>
        <p:spPr/>
        <p:txBody>
          <a:bodyPr/>
          <a:lstStyle/>
          <a:p>
            <a:fld id="{19B87A38-3CEC-41F8-9B8A-7D549F200228}" type="slidenum">
              <a:rPr lang="en-US" smtClean="0"/>
              <a:t>1</a:t>
            </a:fld>
            <a:endParaRPr lang="en-US"/>
          </a:p>
        </p:txBody>
      </p:sp>
    </p:spTree>
    <p:extLst>
      <p:ext uri="{BB962C8B-B14F-4D97-AF65-F5344CB8AC3E}">
        <p14:creationId xmlns:p14="http://schemas.microsoft.com/office/powerpoint/2010/main" val="1248294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take a moment to think about the relationship between speed and safety. </a:t>
            </a:r>
            <a:r>
              <a:rPr lang="en-US" dirty="0" smtClean="0"/>
              <a:t>Think about what would empower you to be able to drive a car fast. If</a:t>
            </a:r>
            <a:r>
              <a:rPr lang="en-US" baseline="0" dirty="0" smtClean="0"/>
              <a:t> </a:t>
            </a:r>
            <a:r>
              <a:rPr lang="en-US" dirty="0" smtClean="0"/>
              <a:t>you trust the wheel and the brakes</a:t>
            </a:r>
            <a:r>
              <a:rPr lang="en-US" baseline="0" dirty="0" smtClean="0"/>
              <a:t> </a:t>
            </a:r>
            <a:r>
              <a:rPr lang="en-US" dirty="0" smtClean="0"/>
              <a:t>to respond when you need them,</a:t>
            </a:r>
            <a:r>
              <a:rPr lang="en-US" baseline="0" dirty="0" smtClean="0"/>
              <a:t> you can go </a:t>
            </a:r>
            <a:r>
              <a:rPr lang="en-US" dirty="0" smtClean="0"/>
              <a:t>faster, maybe</a:t>
            </a:r>
            <a:r>
              <a:rPr lang="en-US" baseline="0" dirty="0" smtClean="0"/>
              <a:t> </a:t>
            </a:r>
            <a:r>
              <a:rPr lang="en-US" dirty="0" smtClean="0"/>
              <a:t>take sharper</a:t>
            </a:r>
            <a:r>
              <a:rPr lang="en-US" baseline="0" dirty="0" smtClean="0"/>
              <a:t> turns or explore new terrain</a:t>
            </a:r>
            <a:r>
              <a:rPr lang="en-US" dirty="0" smtClean="0"/>
              <a:t>. </a:t>
            </a:r>
          </a:p>
          <a:p>
            <a:endParaRPr lang="en-US" baseline="0" dirty="0" smtClean="0"/>
          </a:p>
          <a:p>
            <a:r>
              <a:rPr lang="en-US" baseline="0" dirty="0" smtClean="0"/>
              <a:t>If we have a system that is reactive to load to failure, a system that is tolerant to risk, then we will be able to move more quickly. Will be able to get new ideas to market faster and more often. And that same speed will empower us to take more business risks, because as quickly as we put a new idea out there, we can very quickly replace it with something better based on user feedback. This combination of speed and safety are going to help us deliver better product.</a:t>
            </a:r>
          </a:p>
          <a:p>
            <a:endParaRPr lang="en-US" baseline="0" dirty="0" smtClean="0"/>
          </a:p>
          <a:p>
            <a:r>
              <a:rPr lang="en-US" baseline="0" dirty="0" smtClean="0"/>
              <a:t>The truth is we can no longer afford to move slowly. We can’t take six months or a year to get a product out to market only to discover that someone else beat us there or the idea doesn’t work as well as we thought and then take another six months or a year to try something different. We don’t have the luxury of waiting.</a:t>
            </a:r>
            <a:endParaRPr lang="en-US" sz="16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262626"/>
                </a:solidFill>
              </a:rPr>
              <a:t>Let’s move on to what cloud native applications are. We’ll talk about 12 factor apps, </a:t>
            </a:r>
            <a:r>
              <a:rPr lang="en-US" dirty="0" err="1" smtClean="0">
                <a:solidFill>
                  <a:srgbClr val="262626"/>
                </a:solidFill>
              </a:rPr>
              <a:t>microservices</a:t>
            </a:r>
            <a:r>
              <a:rPr lang="en-US" dirty="0" smtClean="0">
                <a:solidFill>
                  <a:srgbClr val="262626"/>
                </a:solidFill>
              </a:rPr>
              <a:t>, and some of the design patterns for cloud native architecture.</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11</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Going back to the idea of being able to react to new demands, from a system design perspective, we need a system that is:</a:t>
            </a:r>
          </a:p>
          <a:p>
            <a:endParaRPr lang="en-US" baseline="0" dirty="0" smtClean="0"/>
          </a:p>
          <a:p>
            <a:r>
              <a:rPr lang="en-US" baseline="0" dirty="0" smtClean="0"/>
              <a:t>Event-Driven, so that we can respond to events</a:t>
            </a:r>
          </a:p>
          <a:p>
            <a:r>
              <a:rPr lang="en-US" baseline="0" dirty="0" smtClean="0"/>
              <a:t>Scalable or elastic, so that we can respond to load</a:t>
            </a:r>
          </a:p>
          <a:p>
            <a:r>
              <a:rPr lang="en-US" baseline="0" dirty="0" smtClean="0"/>
              <a:t>Resilient, so we can react to failure, and</a:t>
            </a:r>
          </a:p>
          <a:p>
            <a:r>
              <a:rPr lang="en-US" baseline="0" dirty="0" smtClean="0"/>
              <a:t>Responsive, so we can respond to users quickly, whether its end users or other systems using our APIs</a:t>
            </a:r>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12 factor</a:t>
            </a:r>
            <a:r>
              <a:rPr lang="en-US" baseline="0" dirty="0" smtClean="0">
                <a:solidFill>
                  <a:srgbClr val="FFFFFF"/>
                </a:solidFill>
              </a:rPr>
              <a:t> app is a methodology that tells us HOW to build software in a way that takes advantage of modern cloud platforms. It defines a clean contract with the underlying cloud platform.</a:t>
            </a:r>
          </a:p>
          <a:p>
            <a:endParaRPr lang="en-US" baseline="0" dirty="0" smtClean="0">
              <a:solidFill>
                <a:srgbClr val="FFFFFF"/>
              </a:solidFill>
            </a:endParaRPr>
          </a:p>
          <a:p>
            <a:r>
              <a:rPr lang="en-US" baseline="0" dirty="0" smtClean="0">
                <a:solidFill>
                  <a:srgbClr val="FFFFFF"/>
                </a:solidFill>
              </a:rPr>
              <a:t>By adhering to this contract, we define a clean separation of responsibility between the app and the underlying system. We decouple the app from system concerns, which simplifies our apps and gives us greater portability across execution environments, greater consistency between development and production, greater agility and scalability, and the capability for continuous deployment.</a:t>
            </a:r>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Just to highlight a few, the first one says that every app should have a separate codebase, a separate code repository. If you have one application that is composed of several repositories, then what you have is a distributed system, not a 12 factor app. Each of those code repos composing your distributed system could be 12 factor, but the larger application is a distributed</a:t>
            </a:r>
            <a:r>
              <a:rPr lang="en-US" baseline="0" dirty="0" smtClean="0">
                <a:solidFill>
                  <a:srgbClr val="FFFFFF"/>
                </a:solidFill>
              </a:rPr>
              <a:t> system, not an app</a:t>
            </a:r>
            <a:r>
              <a:rPr lang="en-US" dirty="0" smtClean="0">
                <a:solidFill>
                  <a:srgbClr val="FFFFFF"/>
                </a:solidFill>
              </a:rPr>
              <a:t>. On the flip side, if you have multiple apps sharing a codebase, that’s also a violation of 12 factor. You could have libraries that are used by different apps but at the codebase level you should be able to take that app and deploy it independently all the way through production without impacting any other app codebase. This is a way to encourage loose coupling that sets us up for the ability to do continuous deployment.</a:t>
            </a:r>
          </a:p>
          <a:p>
            <a:endParaRPr lang="en-US" dirty="0" smtClean="0">
              <a:solidFill>
                <a:srgbClr val="FFFFFF"/>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In terms of dependencies, a 12 factor app decouples the choice of programming framework</a:t>
            </a:r>
            <a:r>
              <a:rPr lang="en-US" baseline="0" dirty="0" smtClean="0">
                <a:solidFill>
                  <a:srgbClr val="FFFFFF"/>
                </a:solidFill>
              </a:rPr>
              <a:t> from the underling platform. If your app explicitly declares all of its dependencies rather than relying on the system to provide language-specific libraries or packages, then you can write your app in any language of your choice. Every app needs to explicitly declare all of its dependencies, </a:t>
            </a:r>
            <a:r>
              <a:rPr lang="en-US" dirty="0" smtClean="0">
                <a:solidFill>
                  <a:srgbClr val="FFFFFF"/>
                </a:solidFill>
              </a:rPr>
              <a:t>aiming to be self-contained</a:t>
            </a:r>
            <a:r>
              <a:rPr lang="en-US" baseline="0" dirty="0" smtClean="0">
                <a:solidFill>
                  <a:srgbClr val="FFFFFF"/>
                </a:solidFill>
              </a:rPr>
              <a:t>, </a:t>
            </a:r>
            <a:r>
              <a:rPr lang="en-US" dirty="0" smtClean="0">
                <a:solidFill>
                  <a:srgbClr val="FFFFFF"/>
                </a:solidFill>
              </a:rPr>
              <a:t>self-sufficient</a:t>
            </a:r>
            <a:r>
              <a:rPr lang="en-US" baseline="0" dirty="0" smtClean="0">
                <a:solidFill>
                  <a:srgbClr val="FFFFFF"/>
                </a:solidFill>
              </a:rPr>
              <a:t> and complete in its definition as a unit of deployable, runnable work. A clean separation of concerns between app and underlying platform that gives us greater choice and portability.</a:t>
            </a:r>
            <a:endParaRPr lang="en-US" dirty="0" smtClean="0">
              <a:solidFill>
                <a:srgbClr val="FFFF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FFFF"/>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Another pillar of 12 factor</a:t>
            </a:r>
            <a:r>
              <a:rPr lang="en-US" baseline="0" dirty="0" smtClean="0">
                <a:solidFill>
                  <a:srgbClr val="FFFFFF"/>
                </a:solidFill>
              </a:rPr>
              <a:t> </a:t>
            </a:r>
            <a:r>
              <a:rPr lang="en-US" dirty="0" smtClean="0">
                <a:solidFill>
                  <a:srgbClr val="FFFFFF"/>
                </a:solidFill>
              </a:rPr>
              <a:t>apps</a:t>
            </a:r>
            <a:r>
              <a:rPr lang="en-US" baseline="0" dirty="0" smtClean="0">
                <a:solidFill>
                  <a:srgbClr val="FFFFFF"/>
                </a:solidFill>
              </a:rPr>
              <a:t> is </a:t>
            </a:r>
            <a:r>
              <a:rPr lang="en-US" dirty="0" smtClean="0">
                <a:solidFill>
                  <a:srgbClr val="FFFFFF"/>
                </a:solidFill>
              </a:rPr>
              <a:t>strict separation between the code base and any configuration that needs to change cross deployments. Moreover, configuration should be made available through mechanisms that are agnostic to the programming framework,</a:t>
            </a:r>
            <a:r>
              <a:rPr lang="en-US" baseline="0" dirty="0" smtClean="0">
                <a:solidFill>
                  <a:srgbClr val="FFFFFF"/>
                </a:solidFill>
              </a:rPr>
              <a:t> a</a:t>
            </a:r>
            <a:r>
              <a:rPr lang="en-US" dirty="0" smtClean="0">
                <a:solidFill>
                  <a:srgbClr val="FFFFFF"/>
                </a:solidFill>
              </a:rPr>
              <a:t> good example being environment variables or a centralized </a:t>
            </a:r>
            <a:r>
              <a:rPr lang="en-US" dirty="0" err="1" smtClean="0">
                <a:solidFill>
                  <a:srgbClr val="FFFFFF"/>
                </a:solidFill>
              </a:rPr>
              <a:t>config</a:t>
            </a:r>
            <a:r>
              <a:rPr lang="en-US" dirty="0" smtClean="0">
                <a:solidFill>
                  <a:srgbClr val="FFFFFF"/>
                </a:solidFill>
              </a:rPr>
              <a:t> repository accessible to all kinds of apps.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also a contract for loose coupling between the app and any kind of backing service that it uses, whether the backing service is a local database or queue, or a third-party resource like Amazon S3, New Relic, or Google Maps, they’re all treated in the same loosely coupled way as attached resources, decoupled from the code. This gives the administrator of the backing service the ability to detach and attach a service instance without</a:t>
            </a:r>
            <a:r>
              <a:rPr lang="en-US" baseline="0" dirty="0" smtClean="0"/>
              <a:t> requiring any code changes</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17</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factor also warns us not to rely on local memory or disk for persistence. In a horizontally scaled platform, we assume failure will happen, so we have to allow the underlying cloud platform to replace processes in case of failure. Any state that needs to be persisted should be stored in a backing service</a:t>
            </a:r>
            <a:r>
              <a:rPr lang="en-US" baseline="0" dirty="0" smtClean="0"/>
              <a:t> so that we can keep our apps stateless.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18</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Factor also tells us to treat logs as event streams. The app is</a:t>
            </a:r>
            <a:r>
              <a:rPr lang="en-US" baseline="0" dirty="0" smtClean="0"/>
              <a:t> responsible for emitting logging information, but it should not concern itself with the managing, storing, or routing log files. That is a system concerns and the responsibility of the execution environment. </a:t>
            </a:r>
          </a:p>
          <a:p>
            <a:endParaRPr lang="en-US" baseline="0" dirty="0" smtClean="0"/>
          </a:p>
          <a:p>
            <a:r>
              <a:rPr lang="en-US" baseline="0" dirty="0" smtClean="0"/>
              <a:t>This approach also ensures apps are not using local disk to store log files, which as we just saw in the last factor, would make our app instance stateful and violate 12 factor.</a:t>
            </a:r>
          </a:p>
          <a:p>
            <a:endParaRPr lang="en-US" baseline="0" dirty="0" smtClean="0"/>
          </a:p>
          <a:p>
            <a:r>
              <a:rPr lang="en-US" baseline="0" dirty="0" smtClean="0"/>
              <a:t>What’s great is that with logs provided as event streams, we don’t have to </a:t>
            </a:r>
            <a:r>
              <a:rPr lang="en-US" baseline="0" dirty="0" err="1" smtClean="0"/>
              <a:t>ssh</a:t>
            </a:r>
            <a:r>
              <a:rPr lang="en-US" baseline="0" dirty="0" smtClean="0"/>
              <a:t> all over the place to collect our logs anymore. Instead, our logs are streamed to us over the network. Makes troubleshooting much easier.</a:t>
            </a:r>
          </a:p>
          <a:p>
            <a:endParaRPr lang="en-US" dirty="0" smtClean="0"/>
          </a:p>
          <a:p>
            <a:endParaRPr lang="en-US" dirty="0" smtClean="0"/>
          </a:p>
          <a:p>
            <a:r>
              <a:rPr lang="en-US" dirty="0" smtClean="0"/>
              <a:t>Overall, besides</a:t>
            </a:r>
            <a:r>
              <a:rPr lang="en-US" baseline="0" dirty="0" smtClean="0"/>
              <a:t> providing guidance on how to write individual apps, 12 factor informs us about what we need from the underlying platform and what we might want from development tools. We’ll touch on those points again later in this presentation.</a:t>
            </a:r>
            <a:endParaRPr lang="en-US" dirty="0" smtClean="0"/>
          </a:p>
          <a:p>
            <a:endParaRPr lang="en-US" dirty="0" smtClean="0"/>
          </a:p>
          <a:p>
            <a:endParaRPr lang="en-US" dirty="0" smtClean="0"/>
          </a:p>
          <a:p>
            <a:r>
              <a:rPr lang="en-US" dirty="0" smtClean="0"/>
              <a:t>-----</a:t>
            </a:r>
          </a:p>
          <a:p>
            <a:r>
              <a:rPr lang="en-US" dirty="0" smtClean="0"/>
              <a:t>Auxiliary notes:</a:t>
            </a:r>
          </a:p>
          <a:p>
            <a:endParaRPr lang="en-US" dirty="0" smtClean="0"/>
          </a:p>
          <a:p>
            <a:r>
              <a:rPr lang="en-US" dirty="0" smtClean="0"/>
              <a:t>Add a slide on</a:t>
            </a:r>
            <a:r>
              <a:rPr lang="en-US" baseline="0" dirty="0" smtClean="0"/>
              <a:t> Port Binding? network is assumed…</a:t>
            </a:r>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we build software is changing. We'll </a:t>
            </a:r>
            <a:r>
              <a:rPr lang="en-US" dirty="0"/>
              <a:t>talk about why it's changing, what is different about the software we're building now, and how we can go about achieving this new style of </a:t>
            </a:r>
            <a:r>
              <a:rPr lang="en-US" dirty="0" smtClean="0"/>
              <a:t>software design.</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now we know HOW</a:t>
            </a:r>
            <a:r>
              <a:rPr lang="en-US" baseline="0" dirty="0" smtClean="0"/>
              <a:t> </a:t>
            </a:r>
            <a:r>
              <a:rPr lang="en-US" dirty="0" smtClean="0"/>
              <a:t>to build an</a:t>
            </a:r>
            <a:r>
              <a:rPr lang="en-US" baseline="0" dirty="0" smtClean="0"/>
              <a:t> </a:t>
            </a:r>
            <a:r>
              <a:rPr lang="en-US" dirty="0" smtClean="0"/>
              <a:t>individual app that</a:t>
            </a:r>
            <a:r>
              <a:rPr lang="en-US" baseline="0" dirty="0" smtClean="0"/>
              <a:t> will take advantage of</a:t>
            </a:r>
            <a:r>
              <a:rPr lang="en-US" dirty="0" smtClean="0"/>
              <a:t> </a:t>
            </a:r>
            <a:r>
              <a:rPr lang="en-US" baseline="0" dirty="0" smtClean="0"/>
              <a:t>a cloud environment.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a:t>
            </a:r>
            <a:r>
              <a:rPr lang="en-US" baseline="0" dirty="0" smtClean="0"/>
              <a:t> at the bigger picture of composing a distributed system of apps. This is motivation behind </a:t>
            </a:r>
            <a:r>
              <a:rPr lang="en-US" baseline="0" dirty="0" err="1" smtClean="0"/>
              <a:t>microservice</a:t>
            </a:r>
            <a:r>
              <a:rPr lang="en-US" baseline="0" dirty="0" smtClean="0"/>
              <a:t>, or cloud-native architecture.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concept of a </a:t>
            </a:r>
            <a:r>
              <a:rPr lang="en-US" baseline="0" dirty="0" err="1" smtClean="0"/>
              <a:t>microservice</a:t>
            </a:r>
            <a:r>
              <a:rPr lang="en-US" baseline="0" dirty="0" smtClean="0"/>
              <a:t> builds on the idea of a 12-factor app. If we stick to 12 factor, then each </a:t>
            </a:r>
            <a:r>
              <a:rPr lang="en-US" baseline="0" dirty="0" err="1" smtClean="0"/>
              <a:t>microservice</a:t>
            </a:r>
            <a:r>
              <a:rPr lang="en-US" baseline="0" dirty="0" smtClean="0"/>
              <a:t> will run as a discrete and isolated unit of work. It is discrete in the sense that it focuses on a small set of responsibilities (think back to 12 factors guiding us to have one codebase per app), and isolated because it is a self-sufficient runnable artifact, an inherently distributed entity (remember 12 factor helps us write apps that are decoupled from the execution environment with explicitly declared dependencies, externalized configuration, attached backing services, </a:t>
            </a:r>
            <a:r>
              <a:rPr lang="en-US" baseline="0" dirty="0" err="1" smtClean="0"/>
              <a:t>etc</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way to evaluate our </a:t>
            </a:r>
            <a:r>
              <a:rPr lang="en-US" baseline="0" dirty="0" err="1" smtClean="0"/>
              <a:t>microservices</a:t>
            </a:r>
            <a:r>
              <a:rPr lang="en-US" baseline="0" dirty="0" smtClean="0"/>
              <a:t> is to ask:</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Can I update each service without having to update other services, and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Can each service fulfill its responsibility without relying on surrounding services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can answer yes to both of those questions, then we have well-defined </a:t>
            </a:r>
            <a:r>
              <a:rPr lang="en-US" baseline="0" dirty="0" err="1" smtClean="0"/>
              <a:t>microservices</a:t>
            </a:r>
            <a:r>
              <a:rPr lang="en-US" baseline="0" dirty="0" smtClean="0"/>
              <a:t> with loose coupling and bounded contexts.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Auxiliary notes on defining the bounded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solidFill>
                  <a:srgbClr val="FFFFFF"/>
                </a:solidFill>
              </a:rPr>
              <a:t>Model services from the domain </a:t>
            </a:r>
          </a:p>
          <a:p>
            <a:pPr lvl="1"/>
            <a:r>
              <a:rPr lang="en-US" dirty="0" smtClean="0">
                <a:solidFill>
                  <a:srgbClr val="FFFFFF"/>
                </a:solidFill>
              </a:rPr>
              <a:t>Domain driven design </a:t>
            </a:r>
          </a:p>
          <a:p>
            <a:r>
              <a:rPr lang="en-US" dirty="0" smtClean="0">
                <a:solidFill>
                  <a:srgbClr val="FFFFFF"/>
                </a:solidFill>
              </a:rPr>
              <a:t>Services implement a contract </a:t>
            </a:r>
          </a:p>
          <a:p>
            <a:r>
              <a:rPr lang="en-US" dirty="0" smtClean="0">
                <a:solidFill>
                  <a:srgbClr val="FFFFFF"/>
                </a:solidFill>
              </a:rPr>
              <a:t>Services use models matching their local view of the domain </a:t>
            </a:r>
          </a:p>
          <a:p>
            <a:pPr lvl="1"/>
            <a:r>
              <a:rPr lang="en-US" dirty="0" smtClean="0">
                <a:solidFill>
                  <a:srgbClr val="FFFFFF"/>
                </a:solidFill>
              </a:rPr>
              <a:t>Where models diverge is a good clue to a boundary </a:t>
            </a:r>
          </a:p>
          <a:p>
            <a:r>
              <a:rPr lang="en-US" dirty="0" smtClean="0">
                <a:solidFill>
                  <a:srgbClr val="FFFFFF"/>
                </a:solidFill>
              </a:rPr>
              <a:t>This is where domain knowledge has the biggest impact </a:t>
            </a:r>
          </a:p>
          <a:p>
            <a:pPr lvl="1"/>
            <a:r>
              <a:rPr lang="en-US" dirty="0" smtClean="0">
                <a:solidFill>
                  <a:srgbClr val="FFFFFF"/>
                </a:solidFill>
              </a:rPr>
              <a:t>Spend your resources here</a:t>
            </a:r>
          </a:p>
        </p:txBody>
      </p:sp>
      <p:sp>
        <p:nvSpPr>
          <p:cNvPr id="4" name="Slide Number Placeholder 3"/>
          <p:cNvSpPr>
            <a:spLocks noGrp="1"/>
          </p:cNvSpPr>
          <p:nvPr>
            <p:ph type="sldNum" sz="quarter" idx="10"/>
          </p:nvPr>
        </p:nvSpPr>
        <p:spPr/>
        <p:txBody>
          <a:bodyPr/>
          <a:lstStyle/>
          <a:p>
            <a:fld id="{19B87A38-3CEC-41F8-9B8A-7D549F200228}" type="slidenum">
              <a:rPr lang="en-US" smtClean="0"/>
              <a:t>20</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We’re moving away from monolithic software and towards a distributed system of services.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Just to clarify, when we talk about monoliths, there’s a continuum between monoliths and service oriented architecture and </a:t>
            </a:r>
            <a:r>
              <a:rPr lang="en-US" baseline="0" dirty="0" err="1" smtClean="0"/>
              <a:t>microservice</a:t>
            </a:r>
            <a:r>
              <a:rPr lang="en-US" baseline="0" dirty="0" smtClean="0"/>
              <a:t> architecture and most enterprises are somewhere along the continuum. Very old software tends to be truly monolithic where the code is a one codebase in its entirety very much intertwined and interdependent, but most enterprises that have made significant strides towards service oriented architecture and have achieved loose coupling at the logical level but often still deploy as monoliths, meaning they package of a bunch of services and deploy them as a single artifact, so they don’t have the ability to update a single service without redeploying other code or to scale a certain service independently of others. These deployed monoliths are also generally dependent on the target application container or execution environment for dependencies, so they’re not inherently distributed entities that align well to a cloud environment. All of the things together mean that continuous deployment, failure isolation, and a clean contract with the cloud execution environment are still out of reach.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This doesn’t mean that there’s no place for a monolith. Monoliths are still often easier to code, so they’re very useful for initial brainstorming of ideas. However, as an application</a:t>
            </a:r>
            <a:r>
              <a:rPr lang="en-US" baseline="0" dirty="0" smtClean="0"/>
              <a:t> </a:t>
            </a:r>
            <a:r>
              <a:rPr lang="en-US" dirty="0" smtClean="0"/>
              <a:t>matures and grows, if new functionality continues to be added to a monolith we will eventually lose transparency and visibility into how that monolith works and what the interdependencies are. On the other hand if, as the system grows, we mature into a </a:t>
            </a:r>
            <a:r>
              <a:rPr lang="en-US" dirty="0" err="1" smtClean="0"/>
              <a:t>microservice</a:t>
            </a:r>
            <a:r>
              <a:rPr lang="en-US" dirty="0" smtClean="0"/>
              <a:t> model, the fact that microservices are composed of discrete units of work communicating over the network will make the system more transparent and understandable and, in the long-term, more resilient, flexible and manageable.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also moving away from ESB-centric architecture.</a:t>
            </a:r>
          </a:p>
          <a:p>
            <a:endParaRPr lang="en-US" dirty="0" smtClean="0"/>
          </a:p>
          <a:p>
            <a:r>
              <a:rPr lang="en-US" dirty="0" smtClean="0"/>
              <a:t>ESB’s don’t work well in a cloud environment. There’s a lot of configuration that’s built into them which again, going back to</a:t>
            </a:r>
            <a:r>
              <a:rPr lang="en-US" baseline="0" dirty="0" smtClean="0"/>
              <a:t> </a:t>
            </a:r>
            <a:r>
              <a:rPr lang="en-US" dirty="0" smtClean="0"/>
              <a:t>12 factors, is something we want to</a:t>
            </a:r>
            <a:r>
              <a:rPr lang="en-US" baseline="0" dirty="0" smtClean="0"/>
              <a:t> avoid. </a:t>
            </a:r>
            <a:r>
              <a:rPr lang="en-US" dirty="0" smtClean="0"/>
              <a:t>ESB’s also encourage canonical data models that are rigorous and require a lot of up-front cross-functional decision-making. </a:t>
            </a:r>
            <a:r>
              <a:rPr lang="en-US" baseline="0" dirty="0" smtClean="0"/>
              <a:t>Change, such as adding a new field to a data structure, is often very disruptive with ESBs because it impacts many integration flows. They are also essentially silos, often requiring significant technical expertise to configure and manage, and we want to move toward independent teams creating services that can be deployed freely and the clean contract we saw with 12 factor between our applications and the execution environment.</a:t>
            </a:r>
          </a:p>
          <a:p>
            <a:endParaRPr lang="en-US" baseline="0" dirty="0" smtClean="0"/>
          </a:p>
          <a:p>
            <a:r>
              <a:rPr lang="en-US" baseline="0" dirty="0" smtClean="0"/>
              <a:t>-------------------------------------</a:t>
            </a:r>
          </a:p>
          <a:p>
            <a:pPr rtl="0"/>
            <a:r>
              <a:rPr lang="en-US" sz="1200" kern="1200" dirty="0" smtClean="0">
                <a:solidFill>
                  <a:schemeClr val="tx1"/>
                </a:solidFill>
                <a:effectLst/>
                <a:latin typeface="+mn-lt"/>
                <a:ea typeface="+mn-ea"/>
                <a:cs typeface="+mn-cs"/>
              </a:rPr>
              <a:t>Read more: </a:t>
            </a:r>
          </a:p>
          <a:p>
            <a:pPr rtl="0"/>
            <a:r>
              <a:rPr lang="en-US" sz="1200" kern="1200" dirty="0" smtClean="0">
                <a:solidFill>
                  <a:schemeClr val="tx1"/>
                </a:solidFill>
                <a:effectLst/>
                <a:latin typeface="+mn-lt"/>
                <a:ea typeface="+mn-ea"/>
                <a:cs typeface="+mn-cs"/>
                <a:hlinkClick r:id="rId3"/>
              </a:rPr>
              <a:t>http://insights.wired.com/profiles/blogs/why-buses-don-t-fly-in-the-cloud-thoughts-on-esbs#ixzz3y6y8eTFI</a:t>
            </a:r>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19B87A38-3CEC-41F8-9B8A-7D549F200228}" type="slidenum">
              <a:rPr lang="en-US" smtClean="0"/>
              <a:t>22</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know what were moving away from. What models can we look to as examples of something to emulate? Netflix, The Gilt </a:t>
            </a:r>
            <a:r>
              <a:rPr lang="en-US" baseline="0" dirty="0" err="1" smtClean="0"/>
              <a:t>Groupe</a:t>
            </a:r>
            <a:r>
              <a:rPr lang="en-US" baseline="0" dirty="0" smtClean="0"/>
              <a:t>, and Twitter are examples of some of the recognized leaders in pioneering micro service architecture successfully. Their proof positive of the kind of innovation the scalability and the resiliency that we can achieve using micro services and a more practical level we can learn from patterns that have enabled these companies to employ micro service architecture successfully and in some cases directly benefit from code that they have made available to the open source community. I’ll give a few examples later on the presentation.</a:t>
            </a:r>
          </a:p>
          <a:p>
            <a:endParaRPr lang="en-US" baseline="0" dirty="0" smtClean="0"/>
          </a:p>
          <a:p>
            <a:r>
              <a:rPr lang="en-US" baseline="0" dirty="0" smtClean="0"/>
              <a:t>So these images can be inspirational, but they also give us some insight into some new challenges we might face in managing highly distributed micro service architectures.</a:t>
            </a:r>
          </a:p>
          <a:p>
            <a:endParaRPr lang="en-US" baseline="0"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23</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 established that microservices are in and of themselves simple units of work. Discrete, isolated, scalable, decoupled from configuration and environment. They free us from s</a:t>
            </a:r>
            <a:r>
              <a:rPr lang="en-US" baseline="0" dirty="0" smtClean="0"/>
              <a:t>ystem level concerns, allow us to </a:t>
            </a:r>
            <a:r>
              <a:rPr lang="en-US" dirty="0" smtClean="0"/>
              <a:t>leverage different development frameworks, organize in smaller teams, have a greater agility… </a:t>
            </a:r>
          </a:p>
          <a:p>
            <a:endParaRPr lang="en-US" dirty="0" smtClean="0"/>
          </a:p>
          <a:p>
            <a:r>
              <a:rPr lang="en-US" dirty="0" smtClean="0"/>
              <a:t>But simple doesn’t mean easy. Microservices need to interact with each other, and as our web of microservices grows, they can become difficult to operationalize. Whereas with monoliths the complexity was hidden inside of monolith, in the case of microservices, the complexity is transferred to the ecosystem. Designing </a:t>
            </a:r>
            <a:r>
              <a:rPr lang="en-US" dirty="0" err="1" smtClean="0"/>
              <a:t>microservice</a:t>
            </a:r>
            <a:r>
              <a:rPr lang="en-US" dirty="0" smtClean="0"/>
              <a:t>-based architecture, or cloud-native architecture, takes some thought, but with the right patterns and tools, we can address the challenges that arise.</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24</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of the challenges we face with distributed systems?</a:t>
            </a:r>
          </a:p>
          <a:p>
            <a:endParaRPr lang="en-US" dirty="0" smtClean="0"/>
          </a:p>
          <a:p>
            <a:r>
              <a:rPr lang="en-US" dirty="0" smtClean="0"/>
              <a:t>Let’s go through each of these and talk about a design pattern that we can apply to address each particular challenge.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this as a boiler plate architecture to focus on the challenges and possible solutions. In this case, if we trace the middle row of services from left to right, we</a:t>
            </a:r>
            <a:r>
              <a:rPr lang="en-US" baseline="0" dirty="0" smtClean="0"/>
              <a:t> have</a:t>
            </a:r>
            <a:r>
              <a:rPr lang="en-US" dirty="0" smtClean="0"/>
              <a:t> a set of applications that will call each other to fulfill</a:t>
            </a:r>
            <a:r>
              <a:rPr lang="en-US" baseline="0" dirty="0" smtClean="0"/>
              <a:t> a</a:t>
            </a:r>
            <a:r>
              <a:rPr lang="en-US" dirty="0" smtClean="0"/>
              <a:t> request from the client. The</a:t>
            </a:r>
            <a:r>
              <a:rPr lang="en-US" baseline="0" dirty="0" smtClean="0"/>
              <a:t> top row</a:t>
            </a:r>
            <a:r>
              <a:rPr lang="en-US" dirty="0" smtClean="0"/>
              <a:t>, inside of the dotted rectangle, shows a set of services, for configuration, registration, and a couple of dashboards, that are shared by the</a:t>
            </a:r>
            <a:r>
              <a:rPr lang="en-US" baseline="0" dirty="0" smtClean="0"/>
              <a:t> </a:t>
            </a:r>
            <a:r>
              <a:rPr lang="en-US" dirty="0" smtClean="0"/>
              <a:t>applications. On the bottom row we see that there are some additional services that are also being used by the applications.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26</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from 12 factor that we want to extract configuration that will be different between </a:t>
            </a:r>
            <a:r>
              <a:rPr lang="en-US" dirty="0" err="1" smtClean="0"/>
              <a:t>dev</a:t>
            </a:r>
            <a:r>
              <a:rPr lang="en-US" dirty="0" smtClean="0"/>
              <a:t>, test, and prod, but where do we put it and how do we manage updates across a distributed web of applications?</a:t>
            </a:r>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 </a:t>
            </a:r>
            <a:r>
              <a:rPr lang="en-US" baseline="0" dirty="0" smtClean="0"/>
              <a:t>configuration server accessible to all applications to manage configuration.</a:t>
            </a:r>
          </a:p>
          <a:p>
            <a:endParaRPr lang="en-US" baseline="0" dirty="0" smtClean="0"/>
          </a:p>
          <a:p>
            <a:r>
              <a:rPr lang="en-US" baseline="0" dirty="0" smtClean="0"/>
              <a:t>Using a version control system, like </a:t>
            </a:r>
            <a:r>
              <a:rPr lang="en-US" baseline="0" dirty="0" err="1" smtClean="0"/>
              <a:t>git</a:t>
            </a:r>
            <a:r>
              <a:rPr lang="en-US" baseline="0" dirty="0" smtClean="0"/>
              <a:t> or subversion, as a backing for the </a:t>
            </a:r>
            <a:r>
              <a:rPr lang="en-US" baseline="0" dirty="0" err="1" smtClean="0"/>
              <a:t>config</a:t>
            </a:r>
            <a:r>
              <a:rPr lang="en-US" baseline="0" dirty="0" smtClean="0"/>
              <a:t> server provides additional benefits: we can maintain an auditable history of values over time, we can correlate the values the were used at any point in time, and we can direct different versions of the app to use different versions of configuration values.</a:t>
            </a:r>
            <a:endParaRPr lang="en-US" dirty="0" smtClean="0"/>
          </a:p>
          <a:p>
            <a:endParaRPr lang="en-US" dirty="0" smtClean="0"/>
          </a:p>
          <a:p>
            <a:r>
              <a:rPr lang="en-US" dirty="0" smtClean="0"/>
              <a:t>Using a cloud bus allows us to propagate changes across the distributed system. We can use a REST</a:t>
            </a:r>
            <a:r>
              <a:rPr lang="en-US" baseline="0" dirty="0" smtClean="0"/>
              <a:t> endpoint to trigger an application to refresh its configuration, and that app would take care of publishing the change to the shared bus.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We</a:t>
            </a:r>
            <a:r>
              <a:rPr lang="en-US" baseline="0" dirty="0" smtClean="0">
                <a:solidFill>
                  <a:srgbClr val="FFFFFF"/>
                </a:solidFill>
              </a:rPr>
              <a:t> know applications have to call each other to satisfy user requests but how can they find each other, and how can we achieve this in a way that works for applications written in an array of programming languages, and in an environment where app instances are treated as ephemeral?</a:t>
            </a:r>
          </a:p>
          <a:p>
            <a:endParaRPr lang="en-US" dirty="0" smtClean="0">
              <a:solidFill>
                <a:srgbClr val="FFFFFF"/>
              </a:solidFill>
            </a:endParaRPr>
          </a:p>
          <a:p>
            <a:endParaRPr lang="en-US" dirty="0" smtClean="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in terms of why, we’ll talk about cloud computing</a:t>
            </a:r>
            <a:r>
              <a:rPr lang="en-US" baseline="0" dirty="0" smtClean="0"/>
              <a:t> and how cloud computing has created new demands and expectations</a:t>
            </a:r>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 service</a:t>
            </a:r>
            <a:r>
              <a:rPr lang="en-US" baseline="0" dirty="0" smtClean="0"/>
              <a:t> registry so that instances of producer applications can register their endpoints, and consumer applications can obtain those endpoints. The concept is similar to UDDI, but UDDI implementations were coupled to WSDL and SOA stacks. A cloud-appropriate registry server doesn’t impose a particular spec on the producer or consumer, so it is more appropriate for polyglot environments.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H</a:t>
            </a:r>
            <a:r>
              <a:rPr lang="en-US" baseline="0" dirty="0" smtClean="0">
                <a:solidFill>
                  <a:srgbClr val="FFFFFF"/>
                </a:solidFill>
              </a:rPr>
              <a:t>ow can we handle routing and load balancing in a highly distributed environment where app endpoints could be frequently changing?</a:t>
            </a:r>
          </a:p>
          <a:p>
            <a:endParaRPr lang="en-US" dirty="0" smtClean="0">
              <a:solidFill>
                <a:srgbClr val="FFFFFF"/>
              </a:solidFill>
            </a:endParaRPr>
          </a:p>
          <a:p>
            <a:endParaRPr lang="en-US" dirty="0" smtClean="0"/>
          </a:p>
          <a:p>
            <a:endParaRPr lang="en-US" dirty="0" smtClean="0">
              <a:solidFill>
                <a:schemeClr val="tx1"/>
              </a:solidFill>
            </a:endParaRP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31</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a:t>
            </a:r>
            <a:r>
              <a:rPr lang="en-US" baseline="0" dirty="0" smtClean="0"/>
              <a:t> load balancing to the client. Here we see that a consumer application can obtain a full list of endpoints for a particular consumer from the registry, rather than hitting the registry every time it needs to call the producer. This way, the consumer can choose its preferred load balancing algorithm, whether it’s round robin, random, or weighted based on performance, and if it finds the endpoints become outdate, it can refresh the list from the registry. This model reduces hops to the registry or through a router.</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32</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As we discussed earlier, one of our main motivators for moving towards cloud native architecture is to increase our chances of</a:t>
            </a:r>
            <a:r>
              <a:rPr lang="en-US" baseline="0" dirty="0" smtClean="0">
                <a:solidFill>
                  <a:srgbClr val="FFFFFF"/>
                </a:solidFill>
              </a:rPr>
              <a:t> innovation. We </a:t>
            </a:r>
            <a:r>
              <a:rPr lang="en-US" dirty="0" smtClean="0">
                <a:solidFill>
                  <a:srgbClr val="FFFFFF"/>
                </a:solidFill>
              </a:rPr>
              <a:t>need speed, and for speed we need safety. How do we achieve that risk tolerance?</a:t>
            </a:r>
            <a:r>
              <a:rPr lang="en-US" baseline="0" dirty="0" smtClean="0">
                <a:solidFill>
                  <a:srgbClr val="FFFFFF"/>
                </a:solidFill>
              </a:rPr>
              <a:t> How do we isolate and adapt to failure?</a:t>
            </a:r>
            <a:endParaRPr lang="en-US" dirty="0" smtClean="0">
              <a:solidFill>
                <a:srgbClr val="FFFFFF"/>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33</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circuit breaker pattern introduces the idea of a fallback action that can be taken when the “happy path” fails. Similar to an</a:t>
            </a:r>
            <a:r>
              <a:rPr lang="en-US" baseline="0" dirty="0" smtClean="0"/>
              <a:t> electric circuit breaker, the circuit breaker trips upon failure, or when a certain threshold of failure is exceeded. When the circuit breaker is open, the fallback action becomes the default path. The concept of a half-open state means that the happy path is periodically attempted, so that the system can automatically revert to the happy path as default when the cause of failure has been remediated.</a:t>
            </a:r>
          </a:p>
          <a:p>
            <a:endParaRPr lang="en-US" baseline="0" dirty="0" smtClean="0"/>
          </a:p>
          <a:p>
            <a:r>
              <a:rPr lang="en-US" baseline="0" dirty="0" smtClean="0"/>
              <a:t>We can add a circuit breaker dashboard to get a comprehensive view of the state of all breakers defined in the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34</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We also talked about the increasing diversity of clients, not just smartphones</a:t>
            </a:r>
            <a:r>
              <a:rPr lang="en-US" baseline="0" dirty="0" smtClean="0">
                <a:solidFill>
                  <a:srgbClr val="FFFFFF"/>
                </a:solidFill>
              </a:rPr>
              <a:t> </a:t>
            </a:r>
            <a:r>
              <a:rPr lang="en-US" dirty="0" smtClean="0">
                <a:solidFill>
                  <a:srgbClr val="FFFFFF"/>
                </a:solidFill>
              </a:rPr>
              <a:t>and tablets, but televisions and new medical equipment and </a:t>
            </a:r>
            <a:r>
              <a:rPr lang="en-US" dirty="0" err="1" smtClean="0">
                <a:solidFill>
                  <a:srgbClr val="FFFFFF"/>
                </a:solidFill>
              </a:rPr>
              <a:t>wearables</a:t>
            </a:r>
            <a:r>
              <a:rPr lang="en-US" dirty="0" smtClean="0">
                <a:solidFill>
                  <a:srgbClr val="FFFFFF"/>
                </a:solidFill>
              </a:rPr>
              <a:t>. How do we tailor our responses without over complicating the system?</a:t>
            </a:r>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edge services to</a:t>
            </a:r>
            <a:r>
              <a:rPr lang="en-US" baseline="0" dirty="0" smtClean="0"/>
              <a:t> handle the aggregation and transformation needed for each client type. This way we can also be respectful of bandwidth and battery usage on clients and serve back a response that contains only the data each client needs with a minimum number of hops between our application and the client.</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With</a:t>
            </a:r>
            <a:r>
              <a:rPr lang="en-US" baseline="0" dirty="0" smtClean="0">
                <a:solidFill>
                  <a:srgbClr val="FFFFFF"/>
                </a:solidFill>
              </a:rPr>
              <a:t> 12 factor, we also </a:t>
            </a:r>
            <a:r>
              <a:rPr lang="en-US" dirty="0" smtClean="0">
                <a:solidFill>
                  <a:srgbClr val="FFFFFF"/>
                </a:solidFill>
              </a:rPr>
              <a:t> talked about each application providing logging as an event stream. However, when</a:t>
            </a:r>
            <a:r>
              <a:rPr lang="en-US" baseline="0" dirty="0" smtClean="0">
                <a:solidFill>
                  <a:srgbClr val="FFFFFF"/>
                </a:solidFill>
              </a:rPr>
              <a:t> a user request traverses a series of applications, how can we trace the life of that request across the log streams of a distributed set of independent applications?</a:t>
            </a:r>
            <a:endParaRPr lang="en-US" dirty="0" smtClean="0">
              <a:solidFill>
                <a:srgbClr val="FFFFFF"/>
              </a:solidFill>
            </a:endParaRPr>
          </a:p>
        </p:txBody>
      </p:sp>
      <p:sp>
        <p:nvSpPr>
          <p:cNvPr id="4" name="Slide Number Placeholder 3"/>
          <p:cNvSpPr>
            <a:spLocks noGrp="1"/>
          </p:cNvSpPr>
          <p:nvPr>
            <p:ph type="sldNum" sz="quarter" idx="10"/>
          </p:nvPr>
        </p:nvSpPr>
        <p:spPr/>
        <p:txBody>
          <a:bodyPr/>
          <a:lstStyle/>
          <a:p>
            <a:fld id="{19B87A38-3CEC-41F8-9B8A-7D549F200228}" type="slidenum">
              <a:rPr lang="en-US" smtClean="0"/>
              <a:t>37</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distributed tracing, we assign a unique span id to every user request we receive. That id is passed to the next application that is called, as the parent id, so it can serve to correlate</a:t>
            </a:r>
            <a:r>
              <a:rPr lang="en-US" baseline="0" dirty="0" smtClean="0"/>
              <a:t> the transaction from the second application to the first. This pattern is followed throughout the life of the transaction, and if we think about a user request as a </a:t>
            </a:r>
            <a:r>
              <a:rPr lang="en-US" baseline="0" dirty="0" err="1" smtClean="0"/>
              <a:t>tre</a:t>
            </a:r>
            <a:r>
              <a:rPr lang="en-US" baseline="0" dirty="0" smtClean="0"/>
              <a:t>, where processing could follow multiple branches of applications, we can correlate the logging from any application back to the root of the tree using the parent and span ids.</a:t>
            </a:r>
          </a:p>
          <a:p>
            <a:endParaRPr lang="en-US" baseline="0" dirty="0" smtClean="0"/>
          </a:p>
          <a:p>
            <a:r>
              <a:rPr lang="en-US" baseline="0" dirty="0" smtClean="0"/>
              <a:t>To this we can add a dashboard to ad visualization to this distributed tracing.</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38</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How do we provision</a:t>
            </a:r>
            <a:r>
              <a:rPr lang="en-US" baseline="0" dirty="0" smtClean="0">
                <a:solidFill>
                  <a:srgbClr val="FFFFFF"/>
                </a:solidFill>
              </a:rPr>
              <a:t> all of the necessary resources and ensure the system stays up? How do we fulfill all of the expectations that 12 factor apps imply about what the execution environment should provide?</a:t>
            </a:r>
          </a:p>
        </p:txBody>
      </p:sp>
      <p:sp>
        <p:nvSpPr>
          <p:cNvPr id="4" name="Slide Number Placeholder 3"/>
          <p:cNvSpPr>
            <a:spLocks noGrp="1"/>
          </p:cNvSpPr>
          <p:nvPr>
            <p:ph type="sldNum" sz="quarter" idx="10"/>
          </p:nvPr>
        </p:nvSpPr>
        <p:spPr/>
        <p:txBody>
          <a:bodyPr/>
          <a:lstStyle/>
          <a:p>
            <a:fld id="{19B87A38-3CEC-41F8-9B8A-7D549F200228}" type="slidenum">
              <a:rPr lang="en-US" smtClean="0"/>
              <a:t>39</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cover some of the new principles and methodologies for building software, including 12 factor apps and </a:t>
            </a:r>
            <a:r>
              <a:rPr lang="en-US" dirty="0" err="1" smtClean="0"/>
              <a:t>microservices</a:t>
            </a:r>
            <a:r>
              <a:rPr lang="en-US" dirty="0" smtClean="0"/>
              <a:t>.</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structured automation, we can ensure that the execution environment</a:t>
            </a:r>
            <a:r>
              <a:rPr lang="en-US" baseline="0" dirty="0" smtClean="0"/>
              <a:t> fulfills its end of the 12 factor contract. The platform should automate provisioning of resources, monitor the health of applications and replace them if they fail, aggregate the log streams from applications… By providing predictable and consistent automation, we can eliminate the workflows and handoffs between development and operations.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40</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262626"/>
                </a:solidFill>
              </a:rPr>
              <a:t>So we know why we want to go towards cloud</a:t>
            </a:r>
            <a:r>
              <a:rPr lang="en-US" baseline="0" dirty="0" smtClean="0">
                <a:solidFill>
                  <a:srgbClr val="262626"/>
                </a:solidFill>
              </a:rPr>
              <a:t> native </a:t>
            </a:r>
            <a:r>
              <a:rPr lang="en-US" dirty="0" smtClean="0">
                <a:solidFill>
                  <a:srgbClr val="262626"/>
                </a:solidFill>
              </a:rPr>
              <a:t>architecture, And we have an idea of what it means to be cloud native, let’s talk about how we get there. What development and automation tools can we leverage? And what do we want to keep in mind as we embark on a journey towards cloud native architecture?</a:t>
            </a:r>
          </a:p>
          <a:p>
            <a:endParaRPr lang="en-US" dirty="0" smtClean="0">
              <a:solidFill>
                <a:srgbClr val="262626"/>
              </a:solidFill>
            </a:endParaRPr>
          </a:p>
          <a:p>
            <a:r>
              <a:rPr lang="en-US" dirty="0" smtClean="0">
                <a:solidFill>
                  <a:srgbClr val="262626"/>
                </a:solidFill>
              </a:rPr>
              <a:t>Specifically, we’ll talk about </a:t>
            </a:r>
          </a:p>
        </p:txBody>
      </p:sp>
      <p:sp>
        <p:nvSpPr>
          <p:cNvPr id="4" name="Slide Number Placeholder 3"/>
          <p:cNvSpPr>
            <a:spLocks noGrp="1"/>
          </p:cNvSpPr>
          <p:nvPr>
            <p:ph type="sldNum" sz="quarter" idx="10"/>
          </p:nvPr>
        </p:nvSpPr>
        <p:spPr/>
        <p:txBody>
          <a:bodyPr/>
          <a:lstStyle/>
          <a:p>
            <a:fld id="{19B87A38-3CEC-41F8-9B8A-7D549F200228}" type="slidenum">
              <a:rPr lang="en-US" smtClean="0"/>
              <a:t>41</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Java developers are familiar with the widely adopted Spring Framework, which gives us inversion of control, dependency injection, and</a:t>
            </a:r>
            <a:r>
              <a:rPr lang="en-US" baseline="0" dirty="0" smtClean="0"/>
              <a:t> the facility to implement software with minimal code in adherence to best practice patterns across an array of use cases, batch, integration, etc…</a:t>
            </a:r>
            <a:endParaRPr lang="en-US" dirty="0" smtClean="0"/>
          </a:p>
          <a:p>
            <a:endParaRPr lang="en-US" dirty="0" smtClean="0"/>
          </a:p>
          <a:p>
            <a:r>
              <a:rPr lang="en-US" dirty="0" smtClean="0"/>
              <a:t>Two</a:t>
            </a:r>
            <a:r>
              <a:rPr lang="en-US" baseline="0" dirty="0" smtClean="0"/>
              <a:t> new patterns have been added to the Spring Framework that are particularly relevant to cloud native architecture. Spring Boot and Spring Cloud.</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42</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a:t>
            </a:r>
            <a:r>
              <a:rPr lang="en-US" baseline="0" dirty="0" smtClean="0"/>
              <a:t> enables us to build 12-factor style apps with minimal effort. With a single annotation, we can define a production-quality runnable unit of work. It is self-contained and inverts the model of traditional middleware in that it contains the app server, Tomcat or Jetty, for example, within the app, rather than assuming the execution environment will provide it. Spring Boot also provides health and metrics to each app that are accessible via REST endpoints. As with the rest of the Spring Framework, it takes an opinionated </a:t>
            </a:r>
            <a:r>
              <a:rPr lang="en-US" baseline="0" dirty="0" err="1" smtClean="0"/>
              <a:t>apporach</a:t>
            </a:r>
            <a:r>
              <a:rPr lang="en-US" baseline="0" dirty="0" smtClean="0"/>
              <a:t> but can be configured as necessary.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43</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Spring Cloud contains implementations and integrations for a myriad of cloud native architecture patterns, and for interfacing with the underlying cloud execution environment.</a:t>
            </a:r>
          </a:p>
          <a:p>
            <a:endParaRPr lang="en-US" baseline="0" dirty="0" smtClean="0"/>
          </a:p>
          <a:p>
            <a:r>
              <a:rPr lang="en-US" baseline="0" dirty="0" smtClean="0"/>
              <a:t>Spring Cloud Connectors, for example, make it trivial to connect to services assuming the execution environment has provided the connection information through environment variables, in accordance with the 12 factor app contract.</a:t>
            </a:r>
          </a:p>
          <a:p>
            <a:endParaRPr lang="en-US" baseline="0" dirty="0" smtClean="0"/>
          </a:p>
          <a:p>
            <a:r>
              <a:rPr lang="en-US" baseline="0" dirty="0" smtClean="0"/>
              <a:t>With Spring Cloud </a:t>
            </a:r>
            <a:r>
              <a:rPr lang="en-US" baseline="0" dirty="0" err="1" smtClean="0"/>
              <a:t>Config</a:t>
            </a:r>
            <a:r>
              <a:rPr lang="en-US" baseline="0" dirty="0" smtClean="0"/>
              <a:t>, Spring Cloud Netflix, and Spring Cloud Consul, we can easily implement the configuration management, service discovery, circuit breaker, and client-side load balancing patterns we covered earlier and choose our preferred implementation from Spring Cloud, Netflix, or </a:t>
            </a:r>
            <a:r>
              <a:rPr lang="en-US" baseline="0" dirty="0" err="1" smtClean="0"/>
              <a:t>Hashicorp</a:t>
            </a:r>
            <a:r>
              <a:rPr lang="en-US" baseline="0" dirty="0" smtClean="0"/>
              <a:t>.</a:t>
            </a:r>
          </a:p>
          <a:p>
            <a:endParaRPr lang="en-US" baseline="0" dirty="0" smtClean="0"/>
          </a:p>
          <a:p>
            <a:r>
              <a:rPr lang="en-US" baseline="0" dirty="0" smtClean="0"/>
              <a:t>Spring Cloud Sleuth automatically implements distributed tracing, </a:t>
            </a:r>
            <a:r>
              <a:rPr lang="en-US" baseline="0" dirty="0" err="1" smtClean="0"/>
              <a:t>comaptible</a:t>
            </a:r>
            <a:r>
              <a:rPr lang="en-US" baseline="0" dirty="0" smtClean="0"/>
              <a:t> with </a:t>
            </a:r>
            <a:r>
              <a:rPr lang="en-US" baseline="0" dirty="0" err="1" smtClean="0"/>
              <a:t>Zipkin</a:t>
            </a:r>
            <a:r>
              <a:rPr lang="en-US" baseline="0" dirty="0" smtClean="0"/>
              <a:t>, </a:t>
            </a:r>
            <a:r>
              <a:rPr lang="en-US" baseline="0" dirty="0" err="1" smtClean="0"/>
              <a:t>Htrace</a:t>
            </a:r>
            <a:r>
              <a:rPr lang="en-US" baseline="0" dirty="0" smtClean="0"/>
              <a:t>, and ELK.</a:t>
            </a:r>
          </a:p>
          <a:p>
            <a:endParaRPr lang="en-US" baseline="0" dirty="0" smtClean="0"/>
          </a:p>
          <a:p>
            <a:r>
              <a:rPr lang="en-US" baseline="0" dirty="0" smtClean="0"/>
              <a:t>It includes additional projects and is continually expanding to cover a wider array of cloud use cases.</a:t>
            </a:r>
          </a:p>
        </p:txBody>
      </p:sp>
      <p:sp>
        <p:nvSpPr>
          <p:cNvPr id="4" name="Slide Number Placeholder 3"/>
          <p:cNvSpPr>
            <a:spLocks noGrp="1"/>
          </p:cNvSpPr>
          <p:nvPr>
            <p:ph type="sldNum" sz="quarter" idx="10"/>
          </p:nvPr>
        </p:nvSpPr>
        <p:spPr/>
        <p:txBody>
          <a:bodyPr/>
          <a:lstStyle/>
          <a:p>
            <a:fld id="{19B87A38-3CEC-41F8-9B8A-7D549F200228}" type="slidenum">
              <a:rPr lang="en-US" smtClean="0"/>
              <a:t>44</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Diving</a:t>
            </a:r>
            <a:r>
              <a:rPr lang="en-US" baseline="0" dirty="0" smtClean="0"/>
              <a:t> into Spring Cloud Netflix, for example, we see here some of the Netflix OSS projects for which Spring Cloud provides integrations.</a:t>
            </a:r>
          </a:p>
          <a:p>
            <a:endParaRPr lang="en-US" baseline="0" dirty="0" smtClean="0"/>
          </a:p>
          <a:p>
            <a:r>
              <a:rPr lang="en-US" dirty="0" smtClean="0"/>
              <a:t>Ribbon, the Netflix client-side load balancer, and Eureka, the Netflix discover</a:t>
            </a:r>
            <a:r>
              <a:rPr lang="en-US" baseline="0" dirty="0" smtClean="0"/>
              <a:t>y server, can be used together as we saw earlier where the client side load balancer loads routing information from the discovery server and applies its own load balancing rules.</a:t>
            </a:r>
          </a:p>
          <a:p>
            <a:endParaRPr lang="en-US" baseline="0" dirty="0" smtClean="0"/>
          </a:p>
          <a:p>
            <a:r>
              <a:rPr lang="en-US" dirty="0" smtClean="0"/>
              <a:t>Netflix </a:t>
            </a:r>
            <a:r>
              <a:rPr lang="en-US" dirty="0" err="1" smtClean="0"/>
              <a:t>Hystrix</a:t>
            </a:r>
            <a:r>
              <a:rPr lang="en-US" dirty="0" smtClean="0"/>
              <a:t> is</a:t>
            </a:r>
            <a:r>
              <a:rPr lang="en-US" baseline="0" dirty="0" smtClean="0"/>
              <a:t>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p>
          <a:p>
            <a:endParaRPr lang="en-US" dirty="0" smtClean="0"/>
          </a:p>
          <a:p>
            <a:r>
              <a:rPr lang="en-US" dirty="0" smtClean="0"/>
              <a:t>------------------------------</a:t>
            </a:r>
          </a:p>
          <a:p>
            <a:r>
              <a:rPr lang="en-US" dirty="0" smtClean="0"/>
              <a:t>Auxiliary notes:</a:t>
            </a:r>
          </a:p>
          <a:p>
            <a:endParaRPr lang="en-US" dirty="0" smtClean="0"/>
          </a:p>
          <a:p>
            <a:r>
              <a:rPr lang="en-US" dirty="0" smtClean="0"/>
              <a:t>Ribbon: A client load</a:t>
            </a:r>
            <a:r>
              <a:rPr lang="en-US" baseline="0" dirty="0" smtClean="0"/>
              <a:t> balancer. Ribbon loads routing info from Eureka. It has several implementations of load balancing rules. Ribbon is used internally by Feign</a:t>
            </a:r>
          </a:p>
          <a:p>
            <a:endParaRPr lang="en-US" baseline="0" dirty="0" smtClean="0"/>
          </a:p>
          <a:p>
            <a:r>
              <a:rPr lang="en-US" baseline="0" dirty="0" smtClean="0"/>
              <a:t>Feign: A declarative REST client. Allows annotation of interface to be mapped to endpoints. When combined with Ribbon it adds load balancing capabilities to the client interface</a:t>
            </a:r>
          </a:p>
          <a:p>
            <a:endParaRPr lang="en-US" baseline="0" dirty="0" smtClean="0"/>
          </a:p>
          <a:p>
            <a:r>
              <a:rPr lang="en-US" baseline="0" dirty="0" err="1" smtClean="0"/>
              <a:t>Hystrix</a:t>
            </a:r>
            <a:r>
              <a:rPr lang="en-US" baseline="0" dirty="0" smtClean="0"/>
              <a:t>: Circuit breaker patter implementation. Via spring annotations add commands to methods using AOP. Protects clients from failures and reports metrics via a stream of HTTP events</a:t>
            </a:r>
          </a:p>
          <a:p>
            <a:endParaRPr lang="en-US" baseline="0" dirty="0" smtClean="0"/>
          </a:p>
          <a:p>
            <a:r>
              <a:rPr lang="en-US" baseline="0" dirty="0" err="1" smtClean="0"/>
              <a:t>Zuul</a:t>
            </a:r>
            <a:r>
              <a:rPr lang="en-US" baseline="0" dirty="0" smtClean="0"/>
              <a:t>:  A set of HTTP filters do add routing, security. On spring its used to create a CORS filter for UI apps to be able to access external services</a:t>
            </a:r>
          </a:p>
          <a:p>
            <a:endParaRPr lang="en-US" baseline="0" dirty="0" smtClean="0"/>
          </a:p>
          <a:p>
            <a:r>
              <a:rPr lang="en-US" baseline="0" dirty="0" err="1" smtClean="0"/>
              <a:t>Archaius</a:t>
            </a:r>
            <a:r>
              <a:rPr lang="en-US" baseline="0" dirty="0" smtClean="0"/>
              <a:t>: Dynamic configuration management. Used with Spring’s </a:t>
            </a:r>
            <a:r>
              <a:rPr lang="en-US" baseline="0" dirty="0" err="1" smtClean="0"/>
              <a:t>config</a:t>
            </a:r>
            <a:r>
              <a:rPr lang="en-US" baseline="0" dirty="0" smtClean="0"/>
              <a:t> server to allow dynamic properties loading </a:t>
            </a:r>
          </a:p>
          <a:p>
            <a:endParaRPr lang="en-US" baseline="0" dirty="0" smtClean="0"/>
          </a:p>
          <a:p>
            <a:r>
              <a:rPr lang="en-US" baseline="0" dirty="0" smtClean="0"/>
              <a:t>Eureka: Discovery server</a:t>
            </a:r>
          </a:p>
          <a:p>
            <a:endParaRPr lang="en-US" baseline="0" dirty="0" smtClean="0"/>
          </a:p>
          <a:p>
            <a:r>
              <a:rPr lang="en-US" baseline="0" dirty="0" smtClean="0"/>
              <a:t>Turbine: Event aggregation engine. It can combine several streams (</a:t>
            </a:r>
            <a:r>
              <a:rPr lang="en-US" baseline="0" dirty="0" err="1" smtClean="0"/>
              <a:t>hystrix</a:t>
            </a:r>
            <a:r>
              <a:rPr lang="en-US" baseline="0" dirty="0" smtClean="0"/>
              <a:t>) into one combined view, that can be view later on a dashboard</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45</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need an execution environment</a:t>
            </a:r>
            <a:r>
              <a:rPr lang="en-US" baseline="0" dirty="0" smtClean="0"/>
              <a:t> that fulfills the contractual requirements defined by 12 factor. We need consistent and predictable automation that separates concerns between infrastructure, runtime platform, and our application framework.</a:t>
            </a:r>
          </a:p>
          <a:p>
            <a:endParaRPr lang="en-US" baseline="0" dirty="0" smtClean="0"/>
          </a:p>
          <a:p>
            <a:r>
              <a:rPr lang="en-US" baseline="0" dirty="0" smtClean="0"/>
              <a:t>Pivotal Cloud Foundry, for example, provides rapid and automated provisioning of resources, from virtual machines, to middleware processes, to backing services and application instances. It provides application staging tailored to a number of development languages, as well as rapid application deployment for scaling and recovery. It also provides basic monitoring for visibility into application health and platform health, including log aggregation and automatic recovery of failed processes.</a:t>
            </a:r>
          </a:p>
          <a:p>
            <a:endParaRPr lang="en-US" baseline="0" dirty="0" smtClean="0"/>
          </a:p>
          <a:p>
            <a:r>
              <a:rPr lang="en-US" baseline="0" dirty="0" smtClean="0"/>
              <a:t>Pivotal Cloud Foundry also provides automation at the interface with the virtualized infrastructure such that the entire runtime platform is portable across </a:t>
            </a:r>
            <a:r>
              <a:rPr lang="en-US" baseline="0" dirty="0" err="1" smtClean="0"/>
              <a:t>IaaS</a:t>
            </a:r>
            <a:r>
              <a:rPr lang="en-US" baseline="0" dirty="0" smtClean="0"/>
              <a:t> providers. It provides self-service to developers and eliminates workflows between developers and operators, making </a:t>
            </a:r>
            <a:r>
              <a:rPr lang="en-US" baseline="0" dirty="0" err="1" smtClean="0"/>
              <a:t>devops</a:t>
            </a:r>
            <a:r>
              <a:rPr lang="en-US" baseline="0" dirty="0" smtClean="0"/>
              <a:t> possible.</a:t>
            </a:r>
          </a:p>
          <a:p>
            <a:endParaRPr lang="en-US" baseline="0" dirty="0" smtClean="0"/>
          </a:p>
          <a:p>
            <a:r>
              <a:rPr lang="en-US" baseline="0" dirty="0" smtClean="0"/>
              <a:t>Finally, Pivotal Cloud Foundry includes automatically provisioning of some of the resources needed to achieve the patterns we covered earlier, including, for example, </a:t>
            </a:r>
            <a:r>
              <a:rPr lang="en-US" baseline="0" dirty="0" err="1" smtClean="0"/>
              <a:t>Config</a:t>
            </a:r>
            <a:r>
              <a:rPr lang="en-US" baseline="0" dirty="0" smtClean="0"/>
              <a:t> Server, Eureka Discovery Server, and </a:t>
            </a:r>
            <a:r>
              <a:rPr lang="en-US" baseline="0" dirty="0" err="1" smtClean="0"/>
              <a:t>Hystrix</a:t>
            </a:r>
            <a:r>
              <a:rPr lang="en-US" baseline="0" dirty="0" smtClean="0"/>
              <a:t> Circuit Breaker Dashboard.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46</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journey to cloud native look like?</a:t>
            </a:r>
          </a:p>
          <a:p>
            <a:endParaRPr lang="en-US" dirty="0" smtClean="0"/>
          </a:p>
          <a:p>
            <a:r>
              <a:rPr lang="en-US" dirty="0" smtClean="0"/>
              <a:t>To begin with, make the necessary tools available to your developers and operators. You need a cloud native platform, and you want to provide the necessary tools and training to enable your developers to implement the design patterns that will ensure long-term success. </a:t>
            </a:r>
          </a:p>
          <a:p>
            <a:endParaRPr lang="en-US" dirty="0" smtClean="0"/>
          </a:p>
          <a:p>
            <a:r>
              <a:rPr lang="en-US" dirty="0" smtClean="0"/>
              <a:t>Start small and focus on your actual needs. Don’t over-engineer solutions, try to keep things simple and right sized. Finally in terms of the applications to target for implementation on a cloudy platform, choose the ones that would benefit most from agility and innovation, That can add most value to your business, or those that need to scale or change frequently.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47</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culture and organization, create small, cross functional teams that own products rather than projects. Teams that will own the products throughout their life cycle until they are retired from production. No more throwing things over the wall and hoping they don’t crack. With test driven development we set ourselves up for greater</a:t>
            </a:r>
            <a:r>
              <a:rPr lang="en-US" baseline="0" dirty="0" smtClean="0"/>
              <a:t> levels of automation and, hence, greater risk tolerance and </a:t>
            </a:r>
            <a:r>
              <a:rPr lang="en-US" dirty="0" smtClean="0"/>
              <a:t>continuous deployment. Test driven development also helps us approach our application design from the point of view of the user, and can be helpful in defining how we break down an application into individual </a:t>
            </a:r>
            <a:r>
              <a:rPr lang="en-US" dirty="0" err="1" smtClean="0"/>
              <a:t>microservices</a:t>
            </a:r>
            <a:r>
              <a:rPr lang="en-US" dirty="0" smtClean="0"/>
              <a:t>. With short iterations we can incorporate user feedback more quickly and more frequently, which is critical to innovation and meeting customer expectations. And finally maintain transparency and visibility at all levels.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48</a:t>
            </a:fld>
            <a:endParaRPr lang="en-US"/>
          </a:p>
        </p:txBody>
      </p:sp>
    </p:spTree>
    <p:extLst>
      <p:ext uri="{BB962C8B-B14F-4D97-AF65-F5344CB8AC3E}">
        <p14:creationId xmlns:p14="http://schemas.microsoft.com/office/powerpoint/2010/main" val="4068171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we’ve covered the why, the what, and the how of cloud native architecture. If we want stay competitive and meet the</a:t>
            </a:r>
            <a:r>
              <a:rPr lang="en-US" baseline="0" dirty="0" smtClean="0"/>
              <a:t> demands of the modern era, we need to build cloud-native systems that </a:t>
            </a:r>
            <a:r>
              <a:rPr lang="en-US" dirty="0" smtClean="0"/>
              <a:t>are resilient and reactive to events,</a:t>
            </a:r>
            <a:r>
              <a:rPr lang="en-US" baseline="0" dirty="0" smtClean="0"/>
              <a:t> load, failure, and users. I hope this presentation has given you an idea of what that means, what tools and knowledge you need to arm yourself with to get there, and how to begin to approach that journey.</a:t>
            </a:r>
          </a:p>
        </p:txBody>
      </p:sp>
      <p:sp>
        <p:nvSpPr>
          <p:cNvPr id="4" name="Slide Number Placeholder 3"/>
          <p:cNvSpPr>
            <a:spLocks noGrp="1"/>
          </p:cNvSpPr>
          <p:nvPr>
            <p:ph type="sldNum" sz="quarter" idx="10"/>
          </p:nvPr>
        </p:nvSpPr>
        <p:spPr/>
        <p:txBody>
          <a:bodyPr/>
          <a:lstStyle/>
          <a:p>
            <a:fld id="{19B87A38-3CEC-41F8-9B8A-7D549F200228}" type="slidenum">
              <a:rPr lang="en-US" smtClean="0"/>
              <a:t>49</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we’ll talk about some of the tools we</a:t>
            </a:r>
            <a:r>
              <a:rPr lang="en-US" baseline="0" dirty="0" smtClean="0"/>
              <a:t> can use </a:t>
            </a:r>
            <a:r>
              <a:rPr lang="en-US" dirty="0" smtClean="0"/>
              <a:t>to implement cloud-native architecture, and some organizational aspects to keep in mind</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50</a:t>
            </a:fld>
            <a:endParaRPr lang="en-US"/>
          </a:p>
        </p:txBody>
      </p:sp>
    </p:spTree>
    <p:extLst>
      <p:ext uri="{BB962C8B-B14F-4D97-AF65-F5344CB8AC3E}">
        <p14:creationId xmlns:p14="http://schemas.microsoft.com/office/powerpoint/2010/main" val="145742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why.</a:t>
            </a:r>
            <a:r>
              <a:rPr lang="en-US" baseline="0" dirty="0" smtClean="0"/>
              <a:t> </a:t>
            </a:r>
            <a:r>
              <a:rPr lang="en-US" dirty="0" smtClean="0"/>
              <a:t>What is cloud computing and what are some of the new demands that were facing? What does it mean to be reactive to these demands?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262626"/>
                </a:solidFill>
              </a:rPr>
              <a:t>Cloud computing is a model of computing where</a:t>
            </a:r>
            <a:r>
              <a:rPr lang="en-US" baseline="0" dirty="0" smtClean="0">
                <a:solidFill>
                  <a:srgbClr val="262626"/>
                </a:solidFill>
              </a:rPr>
              <a:t> </a:t>
            </a:r>
            <a:r>
              <a:rPr lang="en-US" dirty="0" smtClean="0">
                <a:solidFill>
                  <a:srgbClr val="262626"/>
                </a:solidFill>
              </a:rPr>
              <a:t>resources are provided</a:t>
            </a:r>
            <a:r>
              <a:rPr lang="en-US" baseline="0" dirty="0" smtClean="0">
                <a:solidFill>
                  <a:srgbClr val="262626"/>
                </a:solidFill>
              </a:rPr>
              <a:t> over the network in an on-demand manner, often ephemeral, and i</a:t>
            </a:r>
            <a:r>
              <a:rPr lang="en-US" dirty="0" smtClean="0">
                <a:solidFill>
                  <a:srgbClr val="262626"/>
                </a:solidFill>
              </a:rPr>
              <a:t>ndependent of any specific physical manifestation.</a:t>
            </a:r>
          </a:p>
          <a:p>
            <a:pPr marL="0" indent="0">
              <a:buFontTx/>
              <a:buNone/>
            </a:pPr>
            <a:endParaRPr lang="en-US" dirty="0" smtClean="0">
              <a:solidFill>
                <a:srgbClr val="262626"/>
              </a:solidFill>
            </a:endParaRPr>
          </a:p>
          <a:p>
            <a:r>
              <a:rPr lang="en-US" dirty="0" smtClean="0">
                <a:solidFill>
                  <a:srgbClr val="262626"/>
                </a:solidFill>
              </a:rPr>
              <a:t>We’re essentially</a:t>
            </a:r>
            <a:r>
              <a:rPr lang="en-US" baseline="0" dirty="0" smtClean="0">
                <a:solidFill>
                  <a:srgbClr val="262626"/>
                </a:solidFill>
              </a:rPr>
              <a:t> talking about highly distributed systems.</a:t>
            </a:r>
          </a:p>
          <a:p>
            <a:endParaRPr lang="en-US" dirty="0" smtClean="0">
              <a:solidFill>
                <a:srgbClr val="262626"/>
              </a:solidFill>
            </a:endParaRPr>
          </a:p>
          <a:p>
            <a:r>
              <a:rPr lang="en-US" dirty="0" smtClean="0">
                <a:solidFill>
                  <a:srgbClr val="262626"/>
                </a:solidFill>
              </a:rPr>
              <a:t>Cloud native applications are applications that are built on the assumption that they’re going to be deployed to a cloud-based operating environment.</a:t>
            </a:r>
          </a:p>
          <a:p>
            <a:endParaRPr lang="en-US" dirty="0" smtClean="0">
              <a:solidFill>
                <a:srgbClr val="262626"/>
              </a:solidFill>
            </a:endParaRPr>
          </a:p>
          <a:p>
            <a:r>
              <a:rPr lang="en-US" dirty="0" smtClean="0">
                <a:solidFill>
                  <a:srgbClr val="262626"/>
                </a:solidFill>
              </a:rPr>
              <a:t>Cloud native architecture refers to patterns that we identify that work well for cloud native applications.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390266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Having all of this</a:t>
            </a:r>
            <a:r>
              <a:rPr lang="en-US" sz="1200" baseline="0" dirty="0" smtClean="0"/>
              <a:t> distributed </a:t>
            </a:r>
            <a:r>
              <a:rPr lang="en-US" sz="1200" dirty="0" smtClean="0"/>
              <a:t>compute power readily available and easily accessible has</a:t>
            </a:r>
            <a:r>
              <a:rPr lang="en-US" sz="1200" baseline="0" dirty="0" smtClean="0"/>
              <a:t> led to </a:t>
            </a:r>
            <a:r>
              <a:rPr lang="en-US" sz="1200" dirty="0" smtClean="0"/>
              <a:t>new demands.</a:t>
            </a:r>
          </a:p>
          <a:p>
            <a:endParaRPr lang="en-US" sz="1200" dirty="0" smtClean="0"/>
          </a:p>
          <a:p>
            <a:r>
              <a:rPr lang="en-US" sz="1200" dirty="0" smtClean="0"/>
              <a:t>For one thing, it has changed the competitive landscape. It has enabled </a:t>
            </a:r>
            <a:r>
              <a:rPr lang="en-US" sz="1200" baseline="0" dirty="0" smtClean="0"/>
              <a:t>incredible innovation. Small, software-based businesses are constantly introducing new or improved services. They can quickly respond to consumer feedback and behavior, and they are eating market share that has for a long time remained by and large stable and well within the jurisdiction of larger, established enterprises.</a:t>
            </a:r>
            <a:endParaRPr lang="en-US" sz="1200" dirty="0" smtClean="0"/>
          </a:p>
          <a:p>
            <a:endParaRPr lang="en-US" sz="1200" dirty="0" smtClean="0"/>
          </a:p>
          <a:p>
            <a:r>
              <a:rPr lang="en-US" sz="1200" dirty="0" smtClean="0"/>
              <a:t>Consumer</a:t>
            </a:r>
            <a:r>
              <a:rPr lang="en-US" sz="1200" baseline="0" dirty="0" smtClean="0"/>
              <a:t> expectations have skyrocketed. The cost of switching from one provider to another is very low, so the ability to deliver innovative, high value, high quality products, incorporate user feedback quickly, and deliver quality service consistently are critical.</a:t>
            </a:r>
          </a:p>
          <a:p>
            <a:endParaRPr lang="en-US" sz="1200" dirty="0" smtClean="0"/>
          </a:p>
          <a:p>
            <a:r>
              <a:rPr lang="en-US" sz="1200" dirty="0" smtClean="0"/>
              <a:t>We see an incredible diversity in the types of devices that we have to service, whereas before we only needed to account for desktops or laptops and then</a:t>
            </a:r>
            <a:r>
              <a:rPr lang="en-US" sz="1200" baseline="0" dirty="0" smtClean="0"/>
              <a:t> eventually smart phones and different sorts of tablets, now we have to consider that any “thing” could be a client – televisions, medical equipment, household appliances, </a:t>
            </a:r>
            <a:r>
              <a:rPr lang="en-US" sz="1200" baseline="0" dirty="0" err="1" smtClean="0"/>
              <a:t>wearables</a:t>
            </a:r>
            <a:r>
              <a:rPr lang="en-US" sz="1200" baseline="0" dirty="0" smtClean="0"/>
              <a:t>, all kinds of sensors - and that diversity and ubiquity is only going to grow.</a:t>
            </a:r>
          </a:p>
          <a:p>
            <a:endParaRPr lang="en-US" sz="1200" baseline="0" dirty="0" smtClean="0"/>
          </a:p>
          <a:p>
            <a:r>
              <a:rPr lang="en-US" sz="1200" baseline="0" dirty="0" smtClean="0"/>
              <a:t>Even with just phones and tablets, the scale we need to accommodate with zero downtime is huge, and that, too, will only continue to grow. Not only do we have an increasing number of devices, but the frequency of requests from any given device is also growing.</a:t>
            </a:r>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213088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need to build systems and software that will enable us to react to these demands.</a:t>
            </a:r>
          </a:p>
          <a:p>
            <a:endParaRPr lang="en-US" baseline="0" dirty="0" smtClean="0"/>
          </a:p>
          <a:p>
            <a:r>
              <a:rPr lang="en-US" baseline="0" dirty="0" smtClean="0"/>
              <a:t>We’ll go into what that means in a minute, but for now I’ll just mention a quote from an old New York Times article about Steve Jobs that said</a:t>
            </a:r>
          </a:p>
          <a:p>
            <a:endParaRPr lang="en-US" baseline="0" dirty="0" smtClean="0"/>
          </a:p>
          <a:p>
            <a:r>
              <a:rPr lang="en-US" baseline="0" dirty="0" smtClean="0"/>
              <a:t>“you can’t engineer innovation, but you can increase the odds of it occurring.”</a:t>
            </a:r>
          </a:p>
          <a:p>
            <a:endParaRPr lang="en-US" baseline="0" dirty="0" smtClean="0"/>
          </a:p>
          <a:p>
            <a:r>
              <a:rPr lang="en-US" baseline="0" dirty="0" smtClean="0"/>
              <a:t>If we have systems that will enable us to react to events and load and failure and users, then we can meet the demands of this new cloud world.</a:t>
            </a:r>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solidFill>
                  <a:srgbClr val="262626"/>
                </a:solidFill>
              </a:rPr>
              <a:t>“</a:t>
            </a:r>
            <a:r>
              <a:rPr lang="en-US" i="0" dirty="0" smtClean="0">
                <a:solidFill>
                  <a:schemeClr val="tx1"/>
                </a:solidFill>
              </a:rPr>
              <a:t>you can’t engineer innovation, but you can increase the odds of it occurring</a:t>
            </a:r>
            <a:r>
              <a:rPr lang="en-US" i="0" dirty="0" smtClean="0">
                <a:solidFill>
                  <a:srgbClr val="262626"/>
                </a:solidFill>
              </a:rPr>
              <a:t>”</a:t>
            </a:r>
            <a:endParaRPr lang="en-US" baseline="0" dirty="0" smtClean="0"/>
          </a:p>
          <a:p>
            <a:r>
              <a:rPr lang="en-US" baseline="0" dirty="0" smtClean="0"/>
              <a:t>NY Times, “</a:t>
            </a:r>
            <a:r>
              <a:rPr lang="en-US" sz="1200" kern="1200" dirty="0" smtClean="0">
                <a:solidFill>
                  <a:schemeClr val="tx1"/>
                </a:solidFill>
                <a:latin typeface="+mn-lt"/>
                <a:ea typeface="+mn-ea"/>
                <a:cs typeface="+mn-cs"/>
              </a:rPr>
              <a:t>Reaping the Rewards of Risk-Taking,”</a:t>
            </a:r>
            <a:r>
              <a:rPr lang="en-US" sz="1200" kern="1200" baseline="0" dirty="0" smtClean="0">
                <a:solidFill>
                  <a:schemeClr val="tx1"/>
                </a:solidFill>
                <a:latin typeface="+mn-lt"/>
                <a:ea typeface="+mn-ea"/>
                <a:cs typeface="+mn-cs"/>
              </a:rPr>
              <a:t> </a:t>
            </a:r>
            <a:r>
              <a:rPr lang="en-US" baseline="0" dirty="0" smtClean="0"/>
              <a:t>Steve </a:t>
            </a:r>
            <a:r>
              <a:rPr lang="en-US" baseline="0" dirty="0" err="1" smtClean="0"/>
              <a:t>Lohr</a:t>
            </a:r>
            <a:r>
              <a:rPr lang="en-US" baseline="0" dirty="0" smtClean="0"/>
              <a:t>, </a:t>
            </a:r>
            <a:r>
              <a:rPr lang="en-US" sz="1200" kern="1200" dirty="0" smtClean="0">
                <a:solidFill>
                  <a:schemeClr val="tx1"/>
                </a:solidFill>
                <a:latin typeface="+mn-lt"/>
                <a:ea typeface="+mn-ea"/>
                <a:cs typeface="+mn-cs"/>
              </a:rPr>
              <a:t>Aug 27, 2011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www.nytimes.com</a:t>
            </a:r>
            <a:r>
              <a:rPr lang="en-US" sz="1200" dirty="0" smtClean="0"/>
              <a:t>/2011/08/28/technology/</a:t>
            </a:r>
            <a:r>
              <a:rPr lang="en-US" sz="1200" dirty="0" err="1" smtClean="0"/>
              <a:t>steve-jobs-and-the-rewards-of-risk-taking.html?pagewanted</a:t>
            </a:r>
            <a:r>
              <a:rPr lang="en-US" sz="1200" dirty="0" smtClean="0"/>
              <a:t>=all</a:t>
            </a:r>
          </a:p>
          <a:p>
            <a:pPr lvl="1"/>
            <a:endParaRPr lang="en-US" sz="16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390266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13" name="Shape 13"/>
          <p:cNvSpPr>
            <a:spLocks noGrp="1"/>
          </p:cNvSpPr>
          <p:nvPr>
            <p:ph type="title"/>
          </p:nvPr>
        </p:nvSpPr>
        <p:spPr>
          <a:xfrm>
            <a:off x="890587" y="0"/>
            <a:ext cx="7620001" cy="2319336"/>
          </a:xfrm>
          <a:prstGeom prst="rect">
            <a:avLst/>
          </a:prstGeom>
        </p:spPr>
        <p:txBody>
          <a:bodyPr anchor="b"/>
          <a:lstStyle>
            <a:lvl1pPr>
              <a:defRPr sz="3600">
                <a:solidFill>
                  <a:srgbClr val="F16F3B"/>
                </a:solidFill>
                <a:uFill>
                  <a:solidFill>
                    <a:srgbClr val="F16F3B"/>
                  </a:solidFill>
                </a:uFill>
              </a:defRPr>
            </a:lvl1pPr>
          </a:lstStyle>
          <a:p>
            <a:pPr lvl="0">
              <a:defRPr sz="1800">
                <a:solidFill>
                  <a:srgbClr val="000000"/>
                </a:solidFill>
                <a:uFillTx/>
              </a:defRPr>
            </a:pPr>
            <a:r>
              <a:rPr lang="en-US" sz="3600" smtClean="0">
                <a:solidFill>
                  <a:srgbClr val="F16F3B"/>
                </a:solidFill>
                <a:uFill>
                  <a:solidFill>
                    <a:srgbClr val="F16F3B"/>
                  </a:solidFill>
                </a:uFill>
              </a:rPr>
              <a:t>Click to edit Master title style</a:t>
            </a:r>
            <a:endParaRPr sz="3600">
              <a:solidFill>
                <a:srgbClr val="F16F3B"/>
              </a:solidFill>
              <a:uFill>
                <a:solidFill>
                  <a:srgbClr val="F16F3B"/>
                </a:solidFill>
              </a:uFill>
            </a:endParaRPr>
          </a:p>
        </p:txBody>
      </p:sp>
      <p:sp>
        <p:nvSpPr>
          <p:cNvPr id="14" name="Shape 14"/>
          <p:cNvSpPr>
            <a:spLocks noGrp="1"/>
          </p:cNvSpPr>
          <p:nvPr>
            <p:ph type="body" idx="1"/>
          </p:nvPr>
        </p:nvSpPr>
        <p:spPr>
          <a:xfrm>
            <a:off x="890587" y="2633384"/>
            <a:ext cx="7620001" cy="2328212"/>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0">
              <a:spcBef>
                <a:spcPts val="0"/>
              </a:spcBef>
              <a:buClrTx/>
              <a:buSzTx/>
              <a:buFontTx/>
              <a:buNone/>
              <a:defRPr>
                <a:solidFill>
                  <a:srgbClr val="3EA7BC"/>
                </a:solidFill>
                <a:uFill>
                  <a:solidFill>
                    <a:srgbClr val="3EA7BC"/>
                  </a:solidFill>
                </a:uFill>
              </a:defRPr>
            </a:lvl2pPr>
            <a:lvl3pPr marL="0" indent="0">
              <a:spcBef>
                <a:spcPts val="0"/>
              </a:spcBef>
              <a:buClrTx/>
              <a:buSzTx/>
              <a:buFontTx/>
              <a:buNone/>
              <a:defRPr>
                <a:solidFill>
                  <a:srgbClr val="3EA7BC"/>
                </a:solidFill>
                <a:uFill>
                  <a:solidFill>
                    <a:srgbClr val="3EA7BC"/>
                  </a:solidFill>
                </a:uFill>
              </a:defRPr>
            </a:lvl3pPr>
            <a:lvl4pPr marL="0" indent="0">
              <a:spcBef>
                <a:spcPts val="0"/>
              </a:spcBef>
              <a:buClrTx/>
              <a:buSzTx/>
              <a:buFontTx/>
              <a:buNone/>
              <a:defRPr>
                <a:solidFill>
                  <a:srgbClr val="3EA7BC"/>
                </a:solidFill>
                <a:uFill>
                  <a:solidFill>
                    <a:srgbClr val="3EA7BC"/>
                  </a:solidFill>
                </a:uFill>
              </a:defRPr>
            </a:lvl4pPr>
            <a:lvl5pPr marL="0" indent="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lang="en-US" sz="2400" smtClean="0">
                <a:solidFill>
                  <a:srgbClr val="3EA7BC"/>
                </a:solidFill>
                <a:uFill>
                  <a:solidFill>
                    <a:srgbClr val="3EA7BC"/>
                  </a:solidFill>
                </a:uFill>
              </a:rPr>
              <a:t>Click to edit Master text styles</a:t>
            </a:r>
          </a:p>
          <a:p>
            <a:pPr lvl="1">
              <a:defRPr sz="1800">
                <a:solidFill>
                  <a:srgbClr val="000000"/>
                </a:solidFill>
                <a:uFillTx/>
              </a:defRPr>
            </a:pPr>
            <a:r>
              <a:rPr lang="en-US" sz="2400" smtClean="0">
                <a:solidFill>
                  <a:srgbClr val="3EA7BC"/>
                </a:solidFill>
                <a:uFill>
                  <a:solidFill>
                    <a:srgbClr val="3EA7BC"/>
                  </a:solidFill>
                </a:uFill>
              </a:rPr>
              <a:t>Second level</a:t>
            </a:r>
          </a:p>
          <a:p>
            <a:pPr lvl="2">
              <a:defRPr sz="1800">
                <a:solidFill>
                  <a:srgbClr val="000000"/>
                </a:solidFill>
                <a:uFillTx/>
              </a:defRPr>
            </a:pPr>
            <a:r>
              <a:rPr lang="en-US" sz="2400" smtClean="0">
                <a:solidFill>
                  <a:srgbClr val="3EA7BC"/>
                </a:solidFill>
                <a:uFill>
                  <a:solidFill>
                    <a:srgbClr val="3EA7BC"/>
                  </a:solidFill>
                </a:uFill>
              </a:rPr>
              <a:t>Third level</a:t>
            </a:r>
          </a:p>
          <a:p>
            <a:pPr lvl="3">
              <a:defRPr sz="1800">
                <a:solidFill>
                  <a:srgbClr val="000000"/>
                </a:solidFill>
                <a:uFillTx/>
              </a:defRPr>
            </a:pPr>
            <a:r>
              <a:rPr lang="en-US" sz="2400" smtClean="0">
                <a:solidFill>
                  <a:srgbClr val="3EA7BC"/>
                </a:solidFill>
                <a:uFill>
                  <a:solidFill>
                    <a:srgbClr val="3EA7BC"/>
                  </a:solidFill>
                </a:uFill>
              </a:rPr>
              <a:t>Fourth level</a:t>
            </a:r>
          </a:p>
          <a:p>
            <a:pPr lvl="4">
              <a:defRPr sz="1800">
                <a:solidFill>
                  <a:srgbClr val="000000"/>
                </a:solidFill>
                <a:uFillTx/>
              </a:defRPr>
            </a:pPr>
            <a:r>
              <a:rPr lang="en-US" sz="2400" smtClean="0">
                <a:solidFill>
                  <a:srgbClr val="3EA7BC"/>
                </a:solidFill>
                <a:uFill>
                  <a:solidFill>
                    <a:srgbClr val="3EA7BC"/>
                  </a:solidFill>
                </a:uFill>
              </a:rPr>
              <a:t>Fifth level</a:t>
            </a:r>
            <a:endParaRPr sz="2400">
              <a:solidFill>
                <a:srgbClr val="3EA7BC"/>
              </a:solidFill>
              <a:uFill>
                <a:solidFill>
                  <a:srgbClr val="3EA7BC"/>
                </a:solidFill>
              </a:uFill>
            </a:endParaRPr>
          </a:p>
        </p:txBody>
      </p:sp>
      <p:sp>
        <p:nvSpPr>
          <p:cNvPr id="15" name="Shape 15"/>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67" name="Shape 67"/>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68" name="Shape 68"/>
          <p:cNvSpPr/>
          <p:nvPr/>
        </p:nvSpPr>
        <p:spPr>
          <a:xfrm>
            <a:off x="1701800" y="3094038"/>
            <a:ext cx="56896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gn="ctr">
              <a:defRPr>
                <a:solidFill>
                  <a:srgbClr val="000000"/>
                </a:solidFill>
                <a:uFillTx/>
              </a:defRPr>
            </a:pPr>
            <a:r>
              <a:rPr sz="2400">
                <a:solidFill>
                  <a:srgbClr val="F27C3A"/>
                </a:solidFill>
                <a:uFill>
                  <a:solidFill>
                    <a:srgbClr val="F27C3A"/>
                  </a:solidFill>
                </a:uFill>
                <a:latin typeface="Arial"/>
                <a:ea typeface="Arial"/>
                <a:cs typeface="Arial"/>
                <a:sym typeface="Arial"/>
              </a:rPr>
              <a:t>A NEW PLATFORM </a:t>
            </a:r>
            <a:r>
              <a:rPr sz="2400">
                <a:solidFill>
                  <a:srgbClr val="3EA7BC"/>
                </a:solidFill>
                <a:uFill>
                  <a:solidFill>
                    <a:srgbClr val="3EA7BC"/>
                  </a:solidFill>
                </a:uFill>
                <a:latin typeface="Arial"/>
                <a:ea typeface="Arial"/>
                <a:cs typeface="Arial"/>
                <a:sym typeface="Arial"/>
              </a:rPr>
              <a:t>FOR A NEW ERA</a:t>
            </a:r>
          </a:p>
        </p:txBody>
      </p:sp>
      <p:pic>
        <p:nvPicPr>
          <p:cNvPr id="69" name="image2.png"/>
          <p:cNvPicPr/>
          <p:nvPr/>
        </p:nvPicPr>
        <p:blipFill>
          <a:blip r:embed="rId2">
            <a:extLst/>
          </a:blip>
          <a:stretch>
            <a:fillRect/>
          </a:stretch>
        </p:blipFill>
        <p:spPr>
          <a:xfrm>
            <a:off x="1974850" y="1658938"/>
            <a:ext cx="5194300" cy="1270002"/>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copy">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lvl1pPr>
              <a:defRPr>
                <a:solidFill>
                  <a:srgbClr val="F9A737"/>
                </a:solidFill>
              </a:defRPr>
            </a:lvl1pPr>
          </a:lstStyle>
          <a:p>
            <a:pPr lvl="0">
              <a:defRPr sz="1800">
                <a:solidFill>
                  <a:srgbClr val="000000"/>
                </a:solidFill>
                <a:uFillTx/>
              </a:defRPr>
            </a:pPr>
            <a:r>
              <a:rPr lang="en-US" sz="3200" smtClean="0">
                <a:solidFill>
                  <a:srgbClr val="F9A737"/>
                </a:solidFill>
                <a:uFill>
                  <a:solidFill>
                    <a:srgbClr val="008881"/>
                  </a:solidFill>
                </a:uFill>
              </a:rPr>
              <a:t>Click to edit Master title style</a:t>
            </a:r>
            <a:endParaRPr sz="3200">
              <a:solidFill>
                <a:srgbClr val="F9A737"/>
              </a:solidFill>
              <a:uFill>
                <a:solidFill>
                  <a:srgbClr val="008881"/>
                </a:solidFill>
              </a:uFill>
            </a:endParaRPr>
          </a:p>
        </p:txBody>
      </p:sp>
      <p:sp>
        <p:nvSpPr>
          <p:cNvPr id="73" name="Shape 73"/>
          <p:cNvSpPr>
            <a:spLocks noGrp="1"/>
          </p:cNvSpPr>
          <p:nvPr>
            <p:ph type="body" idx="1"/>
          </p:nvPr>
        </p:nvSpPr>
        <p:spPr>
          <a:prstGeom prst="rect">
            <a:avLst/>
          </a:prstGeom>
        </p:spPr>
        <p:txBody>
          <a:bodyPr/>
          <a:lstStyle>
            <a:lvl1pPr>
              <a:buClr>
                <a:srgbClr val="0F786E"/>
              </a:buClr>
              <a:defRPr>
                <a:solidFill>
                  <a:srgbClr val="5E5E5E"/>
                </a:solidFill>
              </a:defRPr>
            </a:lvl1pPr>
            <a:lvl2pPr>
              <a:buClr>
                <a:srgbClr val="0F786E"/>
              </a:buClr>
              <a:defRPr>
                <a:solidFill>
                  <a:srgbClr val="5E5E5E"/>
                </a:solidFill>
              </a:defRPr>
            </a:lvl2pPr>
            <a:lvl3pPr>
              <a:buClr>
                <a:srgbClr val="0F786E"/>
              </a:buClr>
              <a:defRPr>
                <a:solidFill>
                  <a:srgbClr val="5E5E5E"/>
                </a:solidFill>
              </a:defRPr>
            </a:lvl3pPr>
            <a:lvl4pPr>
              <a:buClr>
                <a:srgbClr val="0F786E"/>
              </a:buClr>
              <a:defRPr>
                <a:solidFill>
                  <a:srgbClr val="5E5E5E"/>
                </a:solidFill>
              </a:defRPr>
            </a:lvl4pPr>
            <a:lvl5pPr>
              <a:buClr>
                <a:srgbClr val="0F786E"/>
              </a:buClr>
              <a:defRPr>
                <a:solidFill>
                  <a:srgbClr val="5E5E5E"/>
                </a:solidFill>
              </a:defRPr>
            </a:lvl5pPr>
          </a:lstStyle>
          <a:p>
            <a:pPr lvl="0">
              <a:defRPr sz="1800">
                <a:solidFill>
                  <a:srgbClr val="000000"/>
                </a:solidFill>
                <a:uFillTx/>
              </a:defRPr>
            </a:pPr>
            <a:r>
              <a:rPr lang="en-US" sz="2400" smtClean="0">
                <a:solidFill>
                  <a:srgbClr val="5E5E5E"/>
                </a:solidFill>
                <a:uFill>
                  <a:solidFill>
                    <a:srgbClr val="4D4D4D"/>
                  </a:solidFill>
                </a:uFill>
              </a:rPr>
              <a:t>Click to edit Master text styles</a:t>
            </a:r>
          </a:p>
          <a:p>
            <a:pPr lvl="1">
              <a:defRPr sz="1800">
                <a:solidFill>
                  <a:srgbClr val="000000"/>
                </a:solidFill>
                <a:uFillTx/>
              </a:defRPr>
            </a:pPr>
            <a:r>
              <a:rPr lang="en-US" sz="2400" smtClean="0">
                <a:solidFill>
                  <a:srgbClr val="5E5E5E"/>
                </a:solidFill>
                <a:uFill>
                  <a:solidFill>
                    <a:srgbClr val="4D4D4D"/>
                  </a:solidFill>
                </a:uFill>
              </a:rPr>
              <a:t>Second level</a:t>
            </a:r>
          </a:p>
          <a:p>
            <a:pPr lvl="2">
              <a:defRPr sz="1800">
                <a:solidFill>
                  <a:srgbClr val="000000"/>
                </a:solidFill>
                <a:uFillTx/>
              </a:defRPr>
            </a:pPr>
            <a:r>
              <a:rPr lang="en-US" sz="2400" smtClean="0">
                <a:solidFill>
                  <a:srgbClr val="5E5E5E"/>
                </a:solidFill>
                <a:uFill>
                  <a:solidFill>
                    <a:srgbClr val="4D4D4D"/>
                  </a:solidFill>
                </a:uFill>
              </a:rPr>
              <a:t>Third level</a:t>
            </a:r>
          </a:p>
          <a:p>
            <a:pPr lvl="3">
              <a:defRPr sz="1800">
                <a:solidFill>
                  <a:srgbClr val="000000"/>
                </a:solidFill>
                <a:uFillTx/>
              </a:defRPr>
            </a:pPr>
            <a:r>
              <a:rPr lang="en-US" sz="2400" smtClean="0">
                <a:solidFill>
                  <a:srgbClr val="5E5E5E"/>
                </a:solidFill>
                <a:uFill>
                  <a:solidFill>
                    <a:srgbClr val="4D4D4D"/>
                  </a:solidFill>
                </a:uFill>
              </a:rPr>
              <a:t>Fourth level</a:t>
            </a:r>
          </a:p>
          <a:p>
            <a:pPr lvl="4">
              <a:defRPr sz="1800">
                <a:solidFill>
                  <a:srgbClr val="000000"/>
                </a:solidFill>
                <a:uFillTx/>
              </a:defRPr>
            </a:pPr>
            <a:r>
              <a:rPr lang="en-US" sz="2400" smtClean="0">
                <a:solidFill>
                  <a:srgbClr val="5E5E5E"/>
                </a:solidFill>
                <a:uFill>
                  <a:solidFill>
                    <a:srgbClr val="4D4D4D"/>
                  </a:solidFill>
                </a:uFill>
              </a:rPr>
              <a:t>Fifth level</a:t>
            </a:r>
            <a:endParaRPr sz="2400">
              <a:solidFill>
                <a:srgbClr val="5E5E5E"/>
              </a:solidFill>
              <a:uFill>
                <a:solidFill>
                  <a:srgbClr val="4D4D4D"/>
                </a:solidFill>
              </a:uFill>
            </a:endParaRPr>
          </a:p>
        </p:txBody>
      </p:sp>
      <p:sp>
        <p:nvSpPr>
          <p:cNvPr id="74" name="Shape 7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Divider">
    <p:spTree>
      <p:nvGrpSpPr>
        <p:cNvPr id="1" name=""/>
        <p:cNvGrpSpPr/>
        <p:nvPr/>
      </p:nvGrpSpPr>
      <p:grpSpPr>
        <a:xfrm>
          <a:off x="0" y="0"/>
          <a:ext cx="0" cy="0"/>
          <a:chOff x="0" y="0"/>
          <a:chExt cx="0" cy="0"/>
        </a:xfrm>
      </p:grpSpPr>
      <p:sp>
        <p:nvSpPr>
          <p:cNvPr id="76" name="Shape 7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77" name="Shape 77"/>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8" name="Picture 77" descr="Pivotal_Logo_white.png"/>
          <p:cNvPicPr/>
          <p:nvPr/>
        </p:nvPicPr>
        <p:blipFill>
          <a:blip/>
          <a:stretch>
            <a:fillRect/>
          </a:stretch>
        </p:blipFill>
        <p:spPr>
          <a:xfrm>
            <a:off x="7941733" y="4713966"/>
            <a:ext cx="957263" cy="219456"/>
          </a:xfrm>
          <a:prstGeom prst="rect">
            <a:avLst/>
          </a:prstGeom>
          <a:ln w="12700">
            <a:miter lim="400000"/>
          </a:ln>
        </p:spPr>
      </p:pic>
      <p:sp>
        <p:nvSpPr>
          <p:cNvPr id="79" name="Shape 79"/>
          <p:cNvSpPr/>
          <p:nvPr/>
        </p:nvSpPr>
        <p:spPr>
          <a:xfrm>
            <a:off x="0" y="0"/>
            <a:ext cx="9144000" cy="5143500"/>
          </a:xfrm>
          <a:prstGeom prst="rect">
            <a:avLst/>
          </a:prstGeom>
          <a:solidFill/>
          <a:ln w="12700">
            <a:solidFill/>
            <a:round/>
          </a:ln>
        </p:spPr>
        <p:txBody>
          <a:bodyPr lIns="45719" rIns="45719"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80" name="Shape 80"/>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81" name="Shape 81"/>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latin typeface="Arial"/>
                <a:ea typeface="Arial"/>
                <a:cs typeface="Arial"/>
                <a:sym typeface="Arial"/>
              </a:defRPr>
            </a:lvl1pPr>
          </a:lstStyle>
          <a:p>
            <a:pPr lvl="0">
              <a:defRPr sz="1800">
                <a:solidFill>
                  <a:srgbClr val="000000"/>
                </a:solidFill>
                <a:uFillTx/>
              </a:defRPr>
            </a:pPr>
            <a:r>
              <a:rPr lang="en-US" sz="4400" smtClean="0">
                <a:solidFill>
                  <a:srgbClr val="F27C3A"/>
                </a:solidFill>
                <a:uFill>
                  <a:solidFill>
                    <a:srgbClr val="F27C3A"/>
                  </a:solidFill>
                </a:uFill>
              </a:rPr>
              <a:t>Click to edit Master title style</a:t>
            </a:r>
            <a:endParaRPr sz="4400">
              <a:solidFill>
                <a:srgbClr val="F27C3A"/>
              </a:solidFill>
              <a:uFill>
                <a:solidFill>
                  <a:srgbClr val="F27C3A"/>
                </a:solidFill>
              </a:uFill>
            </a:endParaRPr>
          </a:p>
        </p:txBody>
      </p:sp>
      <p:sp>
        <p:nvSpPr>
          <p:cNvPr id="82" name="Shape 82"/>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latin typeface="Arial"/>
                <a:ea typeface="Arial"/>
                <a:cs typeface="Arial"/>
                <a:sym typeface="Arial"/>
              </a:defRPr>
            </a:lvl1pPr>
            <a:lvl2pPr marL="228600" indent="228600">
              <a:buClrTx/>
              <a:buSzTx/>
              <a:buFontTx/>
              <a:buNone/>
              <a:defRPr sz="2800">
                <a:solidFill>
                  <a:srgbClr val="3EA7BC"/>
                </a:solidFill>
                <a:uFill>
                  <a:solidFill>
                    <a:srgbClr val="3EA7BC"/>
                  </a:solidFill>
                </a:uFill>
                <a:latin typeface="Arial"/>
                <a:ea typeface="Arial"/>
                <a:cs typeface="Arial"/>
                <a:sym typeface="Arial"/>
              </a:defRPr>
            </a:lvl2pPr>
            <a:lvl3pPr marL="1234439" indent="-320039">
              <a:buClrTx/>
              <a:buFontTx/>
              <a:buChar char="•"/>
              <a:defRPr sz="2800">
                <a:solidFill>
                  <a:srgbClr val="3EA7BC"/>
                </a:solidFill>
                <a:uFill>
                  <a:solidFill>
                    <a:srgbClr val="3EA7BC"/>
                  </a:solidFill>
                </a:uFill>
                <a:latin typeface="Arial"/>
                <a:ea typeface="Arial"/>
                <a:cs typeface="Arial"/>
                <a:sym typeface="Arial"/>
              </a:defRPr>
            </a:lvl3pPr>
            <a:lvl4pPr marL="1727200" indent="-355600">
              <a:buClrTx/>
              <a:buFontTx/>
              <a:buChar char="–"/>
              <a:defRPr sz="2800">
                <a:solidFill>
                  <a:srgbClr val="3EA7BC"/>
                </a:solidFill>
                <a:uFill>
                  <a:solidFill>
                    <a:srgbClr val="3EA7BC"/>
                  </a:solidFill>
                </a:uFill>
                <a:latin typeface="Arial"/>
                <a:ea typeface="Arial"/>
                <a:cs typeface="Arial"/>
                <a:sym typeface="Arial"/>
              </a:defRPr>
            </a:lvl4pPr>
            <a:lvl5pPr marL="2184400" indent="-355600">
              <a:buClrTx/>
              <a:buFontTx/>
              <a:defRPr sz="2800">
                <a:solidFill>
                  <a:srgbClr val="3EA7BC"/>
                </a:solidFill>
                <a:uFill>
                  <a:solidFill>
                    <a:srgbClr val="3EA7BC"/>
                  </a:solidFill>
                </a:uFill>
                <a:latin typeface="Arial"/>
                <a:ea typeface="Arial"/>
                <a:cs typeface="Arial"/>
                <a:sym typeface="Arial"/>
              </a:defRPr>
            </a:lvl5pPr>
          </a:lstStyle>
          <a:p>
            <a:pPr lvl="0">
              <a:defRPr sz="1800">
                <a:solidFill>
                  <a:srgbClr val="000000"/>
                </a:solidFill>
                <a:uFillTx/>
              </a:defRPr>
            </a:pPr>
            <a:r>
              <a:rPr lang="en-US" sz="2800" smtClean="0">
                <a:solidFill>
                  <a:srgbClr val="3EA7BC"/>
                </a:solidFill>
                <a:uFill>
                  <a:solidFill>
                    <a:srgbClr val="3EA7BC"/>
                  </a:solidFill>
                </a:uFill>
              </a:rPr>
              <a:t>Click to edit Master text styles</a:t>
            </a:r>
          </a:p>
          <a:p>
            <a:pPr lvl="1">
              <a:defRPr sz="1800">
                <a:solidFill>
                  <a:srgbClr val="000000"/>
                </a:solidFill>
                <a:uFillTx/>
              </a:defRPr>
            </a:pPr>
            <a:r>
              <a:rPr lang="en-US" sz="2800" smtClean="0">
                <a:solidFill>
                  <a:srgbClr val="3EA7BC"/>
                </a:solidFill>
                <a:uFill>
                  <a:solidFill>
                    <a:srgbClr val="3EA7BC"/>
                  </a:solidFill>
                </a:uFill>
              </a:rPr>
              <a:t>Second level</a:t>
            </a:r>
          </a:p>
          <a:p>
            <a:pPr lvl="2">
              <a:defRPr sz="1800">
                <a:solidFill>
                  <a:srgbClr val="000000"/>
                </a:solidFill>
                <a:uFillTx/>
              </a:defRPr>
            </a:pPr>
            <a:r>
              <a:rPr lang="en-US" sz="2800" smtClean="0">
                <a:solidFill>
                  <a:srgbClr val="3EA7BC"/>
                </a:solidFill>
                <a:uFill>
                  <a:solidFill>
                    <a:srgbClr val="3EA7BC"/>
                  </a:solidFill>
                </a:uFill>
              </a:rPr>
              <a:t>Third level</a:t>
            </a:r>
          </a:p>
          <a:p>
            <a:pPr lvl="3">
              <a:defRPr sz="1800">
                <a:solidFill>
                  <a:srgbClr val="000000"/>
                </a:solidFill>
                <a:uFillTx/>
              </a:defRPr>
            </a:pPr>
            <a:r>
              <a:rPr lang="en-US" sz="2800" smtClean="0">
                <a:solidFill>
                  <a:srgbClr val="3EA7BC"/>
                </a:solidFill>
                <a:uFill>
                  <a:solidFill>
                    <a:srgbClr val="3EA7BC"/>
                  </a:solidFill>
                </a:uFill>
              </a:rPr>
              <a:t>Fourth level</a:t>
            </a:r>
          </a:p>
          <a:p>
            <a:pPr lvl="4">
              <a:defRPr sz="1800">
                <a:solidFill>
                  <a:srgbClr val="000000"/>
                </a:solidFill>
                <a:uFillTx/>
              </a:defRPr>
            </a:pPr>
            <a:r>
              <a:rPr lang="en-US" sz="2800" smtClean="0">
                <a:solidFill>
                  <a:srgbClr val="3EA7BC"/>
                </a:solidFill>
                <a:uFill>
                  <a:solidFill>
                    <a:srgbClr val="3EA7BC"/>
                  </a:solidFill>
                </a:uFill>
              </a:rPr>
              <a:t>Fifth level</a:t>
            </a:r>
            <a:endParaRPr sz="2800">
              <a:solidFill>
                <a:srgbClr val="3EA7BC"/>
              </a:solidFill>
              <a:uFill>
                <a:solidFill>
                  <a:srgbClr val="3EA7BC"/>
                </a:solidFill>
              </a:uFill>
            </a:endParaRPr>
          </a:p>
        </p:txBody>
      </p:sp>
      <p:sp>
        <p:nvSpPr>
          <p:cNvPr id="83" name="Shape 8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84" name="Shape 84"/>
          <p:cNvSpPr>
            <a:spLocks noGrp="1"/>
          </p:cNvSpPr>
          <p:nvPr>
            <p:ph type="sldNum" sz="quarter" idx="2"/>
          </p:nvPr>
        </p:nvSpPr>
        <p:spPr>
          <a:xfrm>
            <a:off x="8553450" y="5021495"/>
            <a:ext cx="533400" cy="127001"/>
          </a:xfrm>
          <a:prstGeom prst="rect">
            <a:avLst/>
          </a:prstGeom>
        </p:spPr>
        <p:txBody>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pic>
        <p:nvPicPr>
          <p:cNvPr id="8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Footer Bar Only">
    <p:spTree>
      <p:nvGrpSpPr>
        <p:cNvPr id="1" name=""/>
        <p:cNvGrpSpPr/>
        <p:nvPr/>
      </p:nvGrpSpPr>
      <p:grpSpPr>
        <a:xfrm>
          <a:off x="0" y="0"/>
          <a:ext cx="0" cy="0"/>
          <a:chOff x="0" y="0"/>
          <a:chExt cx="0" cy="0"/>
        </a:xfrm>
      </p:grpSpPr>
      <p:sp>
        <p:nvSpPr>
          <p:cNvPr id="87" name="Shape 87"/>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88" name="Shape 88"/>
          <p:cNvSpPr>
            <a:spLocks noGrp="1"/>
          </p:cNvSpPr>
          <p:nvPr>
            <p:ph type="sldNum" sz="quarter" idx="2"/>
          </p:nvPr>
        </p:nvSpPr>
        <p:spPr>
          <a:xfrm>
            <a:off x="8553450" y="5021495"/>
            <a:ext cx="533400" cy="127001"/>
          </a:xfrm>
          <a:prstGeom prst="rect">
            <a:avLst/>
          </a:prstGeom>
        </p:spPr>
        <p:txBody>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sp>
        <p:nvSpPr>
          <p:cNvPr id="89" name="Shape 8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Only, no circles">
    <p:spTree>
      <p:nvGrpSpPr>
        <p:cNvPr id="1" name=""/>
        <p:cNvGrpSpPr/>
        <p:nvPr/>
      </p:nvGrpSpPr>
      <p:grpSpPr>
        <a:xfrm>
          <a:off x="0" y="0"/>
          <a:ext cx="0" cy="0"/>
          <a:chOff x="0" y="0"/>
          <a:chExt cx="0" cy="0"/>
        </a:xfrm>
      </p:grpSpPr>
      <p:sp>
        <p:nvSpPr>
          <p:cNvPr id="92" name="Shape 92"/>
          <p:cNvSpPr/>
          <p:nvPr/>
        </p:nvSpPr>
        <p:spPr>
          <a:xfrm>
            <a:off x="0" y="4629150"/>
            <a:ext cx="9144000" cy="385800"/>
          </a:xfrm>
          <a:prstGeom prst="rect">
            <a:avLst/>
          </a:prstGeom>
          <a:solidFill>
            <a:srgbClr val="00685D"/>
          </a:solidFill>
          <a:ln w="12700">
            <a:miter lim="400000"/>
          </a:ln>
        </p:spPr>
        <p:txBody>
          <a:bodyPr lIns="45719" rIns="45719" anchor="ctr"/>
          <a:lstStyle/>
          <a:p>
            <a:pPr lvl="0">
              <a:defRPr>
                <a:solidFill>
                  <a:srgbClr val="FFFFFF"/>
                </a:solidFill>
                <a:uFillTx/>
                <a:latin typeface="Arial"/>
                <a:ea typeface="Arial"/>
                <a:cs typeface="Arial"/>
                <a:sym typeface="Arial"/>
              </a:defRPr>
            </a:pPr>
            <a:endParaRPr/>
          </a:p>
        </p:txBody>
      </p:sp>
      <p:sp>
        <p:nvSpPr>
          <p:cNvPr id="93" name="Shape 93"/>
          <p:cNvSpPr/>
          <p:nvPr/>
        </p:nvSpPr>
        <p:spPr>
          <a:xfrm>
            <a:off x="8553450" y="5021495"/>
            <a:ext cx="533399"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1400">
                <a:solidFill>
                  <a:srgbClr val="000000"/>
                </a:solidFill>
                <a:uFillTx/>
                <a:latin typeface="Arial"/>
                <a:ea typeface="Arial"/>
                <a:cs typeface="Arial"/>
                <a:sym typeface="Arial"/>
              </a:defRPr>
            </a:lvl1pPr>
          </a:lstStyle>
          <a:p>
            <a:pPr lvl="0">
              <a:defRPr sz="1800"/>
            </a:pPr>
            <a:r>
              <a:rPr sz="1400"/>
              <a:t> </a:t>
            </a:r>
          </a:p>
        </p:txBody>
      </p:sp>
      <p:pic>
        <p:nvPicPr>
          <p:cNvPr id="94" name="image1.png"/>
          <p:cNvPicPr/>
          <p:nvPr/>
        </p:nvPicPr>
        <p:blipFill>
          <a:blip r:embed="rId2">
            <a:extLst/>
          </a:blip>
          <a:stretch>
            <a:fillRect/>
          </a:stretch>
        </p:blipFill>
        <p:spPr>
          <a:xfrm>
            <a:off x="7951410" y="4686262"/>
            <a:ext cx="899699" cy="255301"/>
          </a:xfrm>
          <a:prstGeom prst="rect">
            <a:avLst/>
          </a:prstGeom>
          <a:ln w="12700">
            <a:miter lim="400000"/>
          </a:ln>
        </p:spPr>
      </p:pic>
      <p:sp>
        <p:nvSpPr>
          <p:cNvPr id="95" name="Shape 95"/>
          <p:cNvSpPr/>
          <p:nvPr/>
        </p:nvSpPr>
        <p:spPr>
          <a:xfrm>
            <a:off x="366711" y="5018447"/>
            <a:ext cx="227490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7F7F7F"/>
                </a:solidFill>
                <a:uFillTx/>
                <a:latin typeface="Arial"/>
                <a:ea typeface="Arial"/>
                <a:cs typeface="Arial"/>
                <a:sym typeface="Arial"/>
              </a:defRPr>
            </a:lvl1pPr>
          </a:lstStyle>
          <a:p>
            <a:pPr lvl="0">
              <a:defRPr sz="1800">
                <a:solidFill>
                  <a:srgbClr val="000000"/>
                </a:solidFill>
              </a:defRPr>
            </a:pPr>
            <a:r>
              <a:rPr sz="600">
                <a:solidFill>
                  <a:srgbClr val="7F7F7F"/>
                </a:solidFill>
              </a:rPr>
              <a:t>© Copyright 2013 Pivotal. All rights reserved.</a:t>
            </a:r>
          </a:p>
        </p:txBody>
      </p:sp>
      <p:sp>
        <p:nvSpPr>
          <p:cNvPr id="96" name="Shape 96"/>
          <p:cNvSpPr>
            <a:spLocks noGrp="1"/>
          </p:cNvSpPr>
          <p:nvPr>
            <p:ph type="title"/>
          </p:nvPr>
        </p:nvSpPr>
        <p:spPr>
          <a:xfrm>
            <a:off x="366711" y="325436"/>
            <a:ext cx="8410501" cy="874714"/>
          </a:xfrm>
          <a:prstGeom prst="rect">
            <a:avLst/>
          </a:prstGeom>
        </p:spPr>
        <p:txBody>
          <a:bodyPr lIns="91424" tIns="91424" rIns="91424" bIns="91424"/>
          <a:lstStyle>
            <a:lvl1pPr>
              <a:defRPr sz="1400">
                <a:solidFill>
                  <a:srgbClr val="000000"/>
                </a:solidFill>
                <a:uFillTx/>
                <a:latin typeface="Arial"/>
                <a:ea typeface="Arial"/>
                <a:cs typeface="Arial"/>
                <a:sym typeface="Arial"/>
              </a:defRPr>
            </a:lvl1pPr>
          </a:lstStyle>
          <a:p>
            <a:pPr lvl="0">
              <a:defRPr sz="1800"/>
            </a:pPr>
            <a:r>
              <a:rPr lang="en-US" sz="1400" smtClean="0"/>
              <a:t>Click to edit Master title style</a:t>
            </a:r>
            <a:endParaRPr sz="1400"/>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and Content, no circles">
    <p:spTree>
      <p:nvGrpSpPr>
        <p:cNvPr id="1" name=""/>
        <p:cNvGrpSpPr/>
        <p:nvPr/>
      </p:nvGrpSpPr>
      <p:grpSpPr>
        <a:xfrm>
          <a:off x="0" y="0"/>
          <a:ext cx="0" cy="0"/>
          <a:chOff x="0" y="0"/>
          <a:chExt cx="0" cy="0"/>
        </a:xfrm>
      </p:grpSpPr>
      <p:sp>
        <p:nvSpPr>
          <p:cNvPr id="98" name="Shape 98"/>
          <p:cNvSpPr/>
          <p:nvPr/>
        </p:nvSpPr>
        <p:spPr>
          <a:xfrm>
            <a:off x="0" y="4629150"/>
            <a:ext cx="9144000" cy="385800"/>
          </a:xfrm>
          <a:prstGeom prst="rect">
            <a:avLst/>
          </a:prstGeom>
          <a:solidFill>
            <a:srgbClr val="00685D"/>
          </a:solidFill>
          <a:ln w="12700">
            <a:miter lim="400000"/>
          </a:ln>
        </p:spPr>
        <p:txBody>
          <a:bodyPr lIns="45719" rIns="45719" anchor="ctr"/>
          <a:lstStyle/>
          <a:p>
            <a:pPr lvl="0">
              <a:defRPr>
                <a:solidFill>
                  <a:srgbClr val="FFFFFF"/>
                </a:solidFill>
                <a:uFillTx/>
                <a:latin typeface="Arial"/>
                <a:ea typeface="Arial"/>
                <a:cs typeface="Arial"/>
                <a:sym typeface="Arial"/>
              </a:defRPr>
            </a:pPr>
            <a:endParaRPr/>
          </a:p>
        </p:txBody>
      </p:sp>
      <p:sp>
        <p:nvSpPr>
          <p:cNvPr id="99" name="Shape 99"/>
          <p:cNvSpPr/>
          <p:nvPr/>
        </p:nvSpPr>
        <p:spPr>
          <a:xfrm>
            <a:off x="8553450" y="5021495"/>
            <a:ext cx="533399"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1400">
                <a:solidFill>
                  <a:srgbClr val="000000"/>
                </a:solidFill>
                <a:uFillTx/>
                <a:latin typeface="Arial"/>
                <a:ea typeface="Arial"/>
                <a:cs typeface="Arial"/>
                <a:sym typeface="Arial"/>
              </a:defRPr>
            </a:lvl1pPr>
          </a:lstStyle>
          <a:p>
            <a:pPr lvl="0">
              <a:defRPr sz="1800"/>
            </a:pPr>
            <a:r>
              <a:rPr sz="1400"/>
              <a:t> </a:t>
            </a:r>
          </a:p>
        </p:txBody>
      </p:sp>
      <p:pic>
        <p:nvPicPr>
          <p:cNvPr id="100" name="image1.png"/>
          <p:cNvPicPr/>
          <p:nvPr/>
        </p:nvPicPr>
        <p:blipFill>
          <a:blip r:embed="rId2">
            <a:extLst/>
          </a:blip>
          <a:stretch>
            <a:fillRect/>
          </a:stretch>
        </p:blipFill>
        <p:spPr>
          <a:xfrm>
            <a:off x="7951410" y="4686262"/>
            <a:ext cx="899699" cy="255301"/>
          </a:xfrm>
          <a:prstGeom prst="rect">
            <a:avLst/>
          </a:prstGeom>
          <a:ln w="12700">
            <a:miter lim="400000"/>
          </a:ln>
        </p:spPr>
      </p:pic>
      <p:sp>
        <p:nvSpPr>
          <p:cNvPr id="101" name="Shape 101"/>
          <p:cNvSpPr/>
          <p:nvPr/>
        </p:nvSpPr>
        <p:spPr>
          <a:xfrm>
            <a:off x="366711" y="5018447"/>
            <a:ext cx="227490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7F7F7F"/>
                </a:solidFill>
                <a:uFillTx/>
                <a:latin typeface="Arial"/>
                <a:ea typeface="Arial"/>
                <a:cs typeface="Arial"/>
                <a:sym typeface="Arial"/>
              </a:defRPr>
            </a:lvl1pPr>
          </a:lstStyle>
          <a:p>
            <a:pPr lvl="0">
              <a:defRPr sz="1800">
                <a:solidFill>
                  <a:srgbClr val="000000"/>
                </a:solidFill>
              </a:defRPr>
            </a:pPr>
            <a:r>
              <a:rPr sz="600">
                <a:solidFill>
                  <a:srgbClr val="7F7F7F"/>
                </a:solidFill>
              </a:rPr>
              <a:t>© Copyright 2013 Pivotal. All rights reserved.</a:t>
            </a:r>
          </a:p>
        </p:txBody>
      </p:sp>
      <p:sp>
        <p:nvSpPr>
          <p:cNvPr id="102" name="Shape 102"/>
          <p:cNvSpPr>
            <a:spLocks noGrp="1"/>
          </p:cNvSpPr>
          <p:nvPr>
            <p:ph type="title"/>
          </p:nvPr>
        </p:nvSpPr>
        <p:spPr>
          <a:xfrm>
            <a:off x="366711" y="325436"/>
            <a:ext cx="8410501" cy="749301"/>
          </a:xfrm>
          <a:prstGeom prst="rect">
            <a:avLst/>
          </a:prstGeom>
        </p:spPr>
        <p:txBody>
          <a:bodyPr lIns="91424" tIns="91424" rIns="91424" bIns="91424"/>
          <a:lstStyle>
            <a:lvl1pPr>
              <a:defRPr sz="2400">
                <a:solidFill>
                  <a:srgbClr val="000000"/>
                </a:solidFill>
                <a:uFillTx/>
                <a:latin typeface="Arial"/>
                <a:ea typeface="Arial"/>
                <a:cs typeface="Arial"/>
                <a:sym typeface="Arial"/>
              </a:defRPr>
            </a:lvl1pPr>
          </a:lstStyle>
          <a:p>
            <a:pPr lvl="0">
              <a:defRPr sz="1800"/>
            </a:pPr>
            <a:r>
              <a:rPr lang="en-US" sz="2400" smtClean="0"/>
              <a:t>Click to edit Master title style</a:t>
            </a:r>
            <a:endParaRPr sz="2400"/>
          </a:p>
        </p:txBody>
      </p:sp>
      <p:sp>
        <p:nvSpPr>
          <p:cNvPr id="103" name="Shape 103"/>
          <p:cNvSpPr>
            <a:spLocks noGrp="1"/>
          </p:cNvSpPr>
          <p:nvPr>
            <p:ph type="body" idx="1"/>
          </p:nvPr>
        </p:nvSpPr>
        <p:spPr>
          <a:xfrm>
            <a:off x="366713" y="1074737"/>
            <a:ext cx="8410500" cy="4068763"/>
          </a:xfrm>
          <a:prstGeom prst="rect">
            <a:avLst/>
          </a:prstGeom>
        </p:spPr>
        <p:txBody>
          <a:bodyPr lIns="91424" tIns="91424" rIns="91424" bIns="91424"/>
          <a:lstStyle>
            <a:lvl1pPr marL="285750" indent="-285750">
              <a:buClr>
                <a:srgbClr val="ADC339"/>
              </a:buClr>
              <a:buFont typeface="Arial"/>
              <a:defRPr sz="1800">
                <a:solidFill>
                  <a:srgbClr val="000000"/>
                </a:solidFill>
                <a:uFillTx/>
                <a:latin typeface="Arial"/>
                <a:ea typeface="Arial"/>
                <a:cs typeface="Arial"/>
                <a:sym typeface="Arial"/>
              </a:defRPr>
            </a:lvl1pPr>
            <a:lvl2pPr marL="0" indent="0">
              <a:buClr>
                <a:srgbClr val="ADC339"/>
              </a:buClr>
              <a:buFont typeface="Arial"/>
              <a:defRPr sz="1800">
                <a:solidFill>
                  <a:srgbClr val="000000"/>
                </a:solidFill>
                <a:uFillTx/>
                <a:latin typeface="Arial"/>
                <a:ea typeface="Arial"/>
                <a:cs typeface="Arial"/>
                <a:sym typeface="Arial"/>
              </a:defRPr>
            </a:lvl2pPr>
            <a:lvl3pPr marL="0" indent="0">
              <a:buClr>
                <a:srgbClr val="ADC339"/>
              </a:buClr>
              <a:buFont typeface="Arial"/>
              <a:defRPr sz="1800">
                <a:solidFill>
                  <a:srgbClr val="000000"/>
                </a:solidFill>
                <a:uFillTx/>
                <a:latin typeface="Arial"/>
                <a:ea typeface="Arial"/>
                <a:cs typeface="Arial"/>
                <a:sym typeface="Arial"/>
              </a:defRPr>
            </a:lvl3pPr>
            <a:lvl4pPr marL="1719261" indent="-271461">
              <a:buClr>
                <a:srgbClr val="ADC339"/>
              </a:buClr>
              <a:buFont typeface="Arial"/>
              <a:defRPr sz="1800">
                <a:solidFill>
                  <a:srgbClr val="000000"/>
                </a:solidFill>
                <a:uFillTx/>
                <a:latin typeface="Arial"/>
                <a:ea typeface="Arial"/>
                <a:cs typeface="Arial"/>
                <a:sym typeface="Arial"/>
              </a:defRPr>
            </a:lvl4pPr>
            <a:lvl5pPr marL="0" indent="0">
              <a:buClr>
                <a:srgbClr val="ADC339"/>
              </a:buClr>
              <a:buFont typeface="Arial"/>
              <a:defRPr sz="1800">
                <a:solidFill>
                  <a:srgbClr val="000000"/>
                </a:solidFill>
                <a:uFillTx/>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Footer Bar Only">
    <p:spTree>
      <p:nvGrpSpPr>
        <p:cNvPr id="1" name=""/>
        <p:cNvGrpSpPr/>
        <p:nvPr/>
      </p:nvGrpSpPr>
      <p:grpSpPr>
        <a:xfrm>
          <a:off x="0" y="0"/>
          <a:ext cx="0" cy="0"/>
          <a:chOff x="0" y="0"/>
          <a:chExt cx="0" cy="0"/>
        </a:xfrm>
      </p:grpSpPr>
      <p:sp>
        <p:nvSpPr>
          <p:cNvPr id="105" name="Shape 105"/>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06" name="Shape 106"/>
          <p:cNvSpPr>
            <a:spLocks noGrp="1"/>
          </p:cNvSpPr>
          <p:nvPr>
            <p:ph type="sldNum" sz="quarter" idx="2"/>
          </p:nvPr>
        </p:nvSpPr>
        <p:spPr>
          <a:xfrm>
            <a:off x="8553450" y="5021495"/>
            <a:ext cx="533400" cy="127001"/>
          </a:xfrm>
          <a:prstGeom prst="rect">
            <a:avLst/>
          </a:prstGeom>
        </p:spPr>
        <p:txBody>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sp>
        <p:nvSpPr>
          <p:cNvPr id="107" name="Shape 10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3_Footer Bar Only">
    <p:spTree>
      <p:nvGrpSpPr>
        <p:cNvPr id="1" name=""/>
        <p:cNvGrpSpPr/>
        <p:nvPr/>
      </p:nvGrpSpPr>
      <p:grpSpPr>
        <a:xfrm>
          <a:off x="0" y="0"/>
          <a:ext cx="0" cy="0"/>
          <a:chOff x="0" y="0"/>
          <a:chExt cx="0" cy="0"/>
        </a:xfrm>
      </p:grpSpPr>
      <p:sp>
        <p:nvSpPr>
          <p:cNvPr id="110" name="Shape 110"/>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11" name="Shape 111"/>
          <p:cNvSpPr>
            <a:spLocks noGrp="1"/>
          </p:cNvSpPr>
          <p:nvPr>
            <p:ph type="sldNum" sz="quarter" idx="2"/>
          </p:nvPr>
        </p:nvSpPr>
        <p:spPr>
          <a:xfrm>
            <a:off x="8553450" y="5021495"/>
            <a:ext cx="533400" cy="127001"/>
          </a:xfrm>
          <a:prstGeom prst="rect">
            <a:avLst/>
          </a:prstGeom>
        </p:spPr>
        <p:txBody>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and Placeholder">
    <p:spTree>
      <p:nvGrpSpPr>
        <p:cNvPr id="1" name=""/>
        <p:cNvGrpSpPr/>
        <p:nvPr/>
      </p:nvGrpSpPr>
      <p:grpSpPr>
        <a:xfrm>
          <a:off x="0" y="0"/>
          <a:ext cx="0" cy="0"/>
          <a:chOff x="0" y="0"/>
          <a:chExt cx="0" cy="0"/>
        </a:xfrm>
      </p:grpSpPr>
      <p:sp>
        <p:nvSpPr>
          <p:cNvPr id="122" name="Shape 122"/>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23" name="Shape 123"/>
          <p:cNvSpPr>
            <a:spLocks noGrp="1"/>
          </p:cNvSpPr>
          <p:nvPr>
            <p:ph type="sldNum" sz="quarter" idx="2"/>
          </p:nvPr>
        </p:nvSpPr>
        <p:spPr>
          <a:xfrm>
            <a:off x="8553450" y="5021495"/>
            <a:ext cx="533400" cy="127001"/>
          </a:xfrm>
          <a:prstGeom prst="rect">
            <a:avLst/>
          </a:prstGeom>
        </p:spPr>
        <p:txBody>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sp>
        <p:nvSpPr>
          <p:cNvPr id="124" name="Shape 124"/>
          <p:cNvSpPr>
            <a:spLocks noGrp="1"/>
          </p:cNvSpPr>
          <p:nvPr>
            <p:ph type="title"/>
          </p:nvPr>
        </p:nvSpPr>
        <p:spPr>
          <a:xfrm>
            <a:off x="366713" y="325438"/>
            <a:ext cx="8410576" cy="457201"/>
          </a:xfrm>
          <a:prstGeom prst="rect">
            <a:avLst/>
          </a:prstGeom>
        </p:spPr>
        <p:txBody>
          <a:bodyPr/>
          <a:lstStyle>
            <a:lvl1pPr>
              <a:defRPr>
                <a:latin typeface="Arial"/>
                <a:ea typeface="Arial"/>
                <a:cs typeface="Arial"/>
                <a:sym typeface="Arial"/>
              </a:defRPr>
            </a:lvl1p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
        <p:nvSpPr>
          <p:cNvPr id="125" name="Shape 12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26" name="Shape 126"/>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Helvetica"/>
                <a:ea typeface="Helvetica"/>
                <a:cs typeface="Helvetica"/>
                <a:sym typeface="Helvetica"/>
              </a:defRPr>
            </a:pPr>
            <a:r>
              <a:rPr lang="en-US" smtClean="0"/>
              <a:t>Click to edit Master text styles</a:t>
            </a:r>
          </a:p>
        </p:txBody>
      </p:sp>
      <p:pic>
        <p:nvPicPr>
          <p:cNvPr id="12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24" name="Shape 24"/>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25" name="Shape 25"/>
          <p:cNvSpPr>
            <a:spLocks noGrp="1"/>
          </p:cNvSpPr>
          <p:nvPr>
            <p:ph type="title"/>
          </p:nvPr>
        </p:nvSpPr>
        <p:spPr>
          <a:xfrm>
            <a:off x="1017587" y="453359"/>
            <a:ext cx="6048379" cy="1907255"/>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lang="en-US" sz="4400" smtClean="0">
                <a:solidFill>
                  <a:srgbClr val="F27C3A"/>
                </a:solidFill>
                <a:uFill>
                  <a:solidFill>
                    <a:srgbClr val="F27C3A"/>
                  </a:solidFill>
                </a:uFill>
              </a:rPr>
              <a:t>Click to edit Master title style</a:t>
            </a:r>
            <a:endParaRPr sz="4400">
              <a:solidFill>
                <a:srgbClr val="F27C3A"/>
              </a:solidFill>
              <a:uFill>
                <a:solidFill>
                  <a:srgbClr val="F27C3A"/>
                </a:solidFill>
              </a:uFill>
            </a:endParaRPr>
          </a:p>
        </p:txBody>
      </p:sp>
      <p:sp>
        <p:nvSpPr>
          <p:cNvPr id="26" name="Shape 26"/>
          <p:cNvSpPr>
            <a:spLocks noGrp="1"/>
          </p:cNvSpPr>
          <p:nvPr>
            <p:ph type="body" idx="1"/>
          </p:nvPr>
        </p:nvSpPr>
        <p:spPr>
          <a:xfrm>
            <a:off x="1026052" y="2447126"/>
            <a:ext cx="6048377" cy="1847059"/>
          </a:xfrm>
          <a:prstGeom prst="rect">
            <a:avLst/>
          </a:prstGeom>
        </p:spPr>
        <p:txBody>
          <a:bodyPr/>
          <a:lstStyle>
            <a:lvl1pPr>
              <a:buClrTx/>
              <a:buSzTx/>
              <a:buFontTx/>
              <a:buNone/>
              <a:defRPr sz="2800">
                <a:solidFill>
                  <a:srgbClr val="3EA7BC"/>
                </a:solidFill>
                <a:uFill>
                  <a:solidFill>
                    <a:srgbClr val="3EA7BC"/>
                  </a:solidFill>
                </a:uFill>
              </a:defRPr>
            </a:lvl1pPr>
            <a:lvl2pPr marL="228600" indent="0">
              <a:buClrTx/>
              <a:buSzTx/>
              <a:buFontTx/>
              <a:buNone/>
              <a:defRPr sz="2800">
                <a:solidFill>
                  <a:srgbClr val="3EA7BC"/>
                </a:solidFill>
                <a:uFill>
                  <a:solidFill>
                    <a:srgbClr val="3EA7BC"/>
                  </a:solidFill>
                </a:uFill>
              </a:defRPr>
            </a:lvl2pPr>
            <a:lvl3pPr marL="1234438" indent="-320038">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lang="en-US" sz="2800" smtClean="0">
                <a:solidFill>
                  <a:srgbClr val="3EA7BC"/>
                </a:solidFill>
                <a:uFill>
                  <a:solidFill>
                    <a:srgbClr val="3EA7BC"/>
                  </a:solidFill>
                </a:uFill>
              </a:rPr>
              <a:t>Click to edit Master text styles</a:t>
            </a:r>
          </a:p>
          <a:p>
            <a:pPr lvl="1">
              <a:defRPr sz="1800">
                <a:solidFill>
                  <a:srgbClr val="000000"/>
                </a:solidFill>
                <a:uFillTx/>
              </a:defRPr>
            </a:pPr>
            <a:r>
              <a:rPr lang="en-US" sz="2800" smtClean="0">
                <a:solidFill>
                  <a:srgbClr val="3EA7BC"/>
                </a:solidFill>
                <a:uFill>
                  <a:solidFill>
                    <a:srgbClr val="3EA7BC"/>
                  </a:solidFill>
                </a:uFill>
              </a:rPr>
              <a:t>Second level</a:t>
            </a:r>
          </a:p>
          <a:p>
            <a:pPr lvl="2">
              <a:defRPr sz="1800">
                <a:solidFill>
                  <a:srgbClr val="000000"/>
                </a:solidFill>
                <a:uFillTx/>
              </a:defRPr>
            </a:pPr>
            <a:r>
              <a:rPr lang="en-US" sz="2800" smtClean="0">
                <a:solidFill>
                  <a:srgbClr val="3EA7BC"/>
                </a:solidFill>
                <a:uFill>
                  <a:solidFill>
                    <a:srgbClr val="3EA7BC"/>
                  </a:solidFill>
                </a:uFill>
              </a:rPr>
              <a:t>Third level</a:t>
            </a:r>
          </a:p>
          <a:p>
            <a:pPr lvl="3">
              <a:defRPr sz="1800">
                <a:solidFill>
                  <a:srgbClr val="000000"/>
                </a:solidFill>
                <a:uFillTx/>
              </a:defRPr>
            </a:pPr>
            <a:r>
              <a:rPr lang="en-US" sz="2800" smtClean="0">
                <a:solidFill>
                  <a:srgbClr val="3EA7BC"/>
                </a:solidFill>
                <a:uFill>
                  <a:solidFill>
                    <a:srgbClr val="3EA7BC"/>
                  </a:solidFill>
                </a:uFill>
              </a:rPr>
              <a:t>Fourth level</a:t>
            </a:r>
          </a:p>
          <a:p>
            <a:pPr lvl="4">
              <a:defRPr sz="1800">
                <a:solidFill>
                  <a:srgbClr val="000000"/>
                </a:solidFill>
                <a:uFillTx/>
              </a:defRPr>
            </a:pPr>
            <a:r>
              <a:rPr lang="en-US" sz="2800" smtClean="0">
                <a:solidFill>
                  <a:srgbClr val="3EA7BC"/>
                </a:solidFill>
                <a:uFill>
                  <a:solidFill>
                    <a:srgbClr val="3EA7BC"/>
                  </a:solidFill>
                </a:uFill>
              </a:rPr>
              <a:t>Fifth level</a:t>
            </a:r>
            <a:endParaRPr sz="2800">
              <a:solidFill>
                <a:srgbClr val="3EA7BC"/>
              </a:solidFill>
              <a:uFill>
                <a:solidFill>
                  <a:srgbClr val="3EA7BC"/>
                </a:solidFill>
              </a:uFill>
            </a:endParaRP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p:nvPicPr>
        <p:blipFill>
          <a:blip r:embed="rId2" cstate="print"/>
          <a:stretch>
            <a:fillRect/>
          </a:stretch>
        </p:blipFill>
        <p:spPr>
          <a:xfrm>
            <a:off x="7941733" y="4713966"/>
            <a:ext cx="957262" cy="219455"/>
          </a:xfrm>
          <a:prstGeom prst="rect">
            <a:avLst/>
          </a:prstGeom>
        </p:spPr>
      </p:pic>
      <p:cxnSp>
        <p:nvCxnSpPr>
          <p:cNvPr id="9" name="Straight Connector 8"/>
          <p:cNvCxnSpPr/>
          <p:nvPr/>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pic>
        <p:nvPicPr>
          <p:cNvPr id="10" name="Picture 9"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11" name="Straight Connector 10"/>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5806158"/>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prstGeom prst="rect">
            <a:avLst/>
          </a:prstGeom>
        </p:spPr>
        <p:txBody>
          <a:body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
        <p:nvSpPr>
          <p:cNvPr id="33" name="Shape 33"/>
          <p:cNvSpPr>
            <a:spLocks noGrp="1"/>
          </p:cNvSpPr>
          <p:nvPr>
            <p:ph type="body" idx="1"/>
          </p:nvPr>
        </p:nvSpPr>
        <p:spPr>
          <a:prstGeom prst="rect">
            <a:avLst/>
          </a:prstGeom>
        </p:spPr>
        <p:txBody>
          <a:bodyPr/>
          <a:lstStyle/>
          <a:p>
            <a:pPr lvl="0">
              <a:defRPr sz="1800">
                <a:solidFill>
                  <a:srgbClr val="000000"/>
                </a:solidFill>
                <a:uFillTx/>
              </a:defRPr>
            </a:pPr>
            <a:r>
              <a:rPr lang="en-US" sz="2400" smtClean="0">
                <a:solidFill>
                  <a:srgbClr val="4D4D4D"/>
                </a:solidFill>
                <a:uFill>
                  <a:solidFill>
                    <a:srgbClr val="4D4D4D"/>
                  </a:solidFill>
                </a:uFill>
              </a:rPr>
              <a:t>Click to edit Master text styles</a:t>
            </a:r>
          </a:p>
          <a:p>
            <a:pPr lvl="1">
              <a:defRPr sz="1800">
                <a:solidFill>
                  <a:srgbClr val="000000"/>
                </a:solidFill>
                <a:uFillTx/>
              </a:defRPr>
            </a:pPr>
            <a:r>
              <a:rPr lang="en-US" sz="2400" smtClean="0">
                <a:solidFill>
                  <a:srgbClr val="4D4D4D"/>
                </a:solidFill>
                <a:uFill>
                  <a:solidFill>
                    <a:srgbClr val="4D4D4D"/>
                  </a:solidFill>
                </a:uFill>
              </a:rPr>
              <a:t>Second level</a:t>
            </a:r>
          </a:p>
          <a:p>
            <a:pPr lvl="2">
              <a:defRPr sz="1800">
                <a:solidFill>
                  <a:srgbClr val="000000"/>
                </a:solidFill>
                <a:uFillTx/>
              </a:defRPr>
            </a:pPr>
            <a:r>
              <a:rPr lang="en-US" sz="2400" smtClean="0">
                <a:solidFill>
                  <a:srgbClr val="4D4D4D"/>
                </a:solidFill>
                <a:uFill>
                  <a:solidFill>
                    <a:srgbClr val="4D4D4D"/>
                  </a:solidFill>
                </a:uFill>
              </a:rPr>
              <a:t>Third level</a:t>
            </a:r>
          </a:p>
          <a:p>
            <a:pPr lvl="3">
              <a:defRPr sz="1800">
                <a:solidFill>
                  <a:srgbClr val="000000"/>
                </a:solidFill>
                <a:uFillTx/>
              </a:defRPr>
            </a:pPr>
            <a:r>
              <a:rPr lang="en-US" sz="2400" smtClean="0">
                <a:solidFill>
                  <a:srgbClr val="4D4D4D"/>
                </a:solidFill>
                <a:uFill>
                  <a:solidFill>
                    <a:srgbClr val="4D4D4D"/>
                  </a:solidFill>
                </a:uFill>
              </a:rPr>
              <a:t>Fourth level</a:t>
            </a:r>
          </a:p>
          <a:p>
            <a:pPr lvl="4">
              <a:defRPr sz="1800">
                <a:solidFill>
                  <a:srgbClr val="000000"/>
                </a:solidFill>
                <a:uFillTx/>
              </a:defRPr>
            </a:pPr>
            <a:r>
              <a:rPr lang="en-US" sz="2400" smtClean="0">
                <a:solidFill>
                  <a:srgbClr val="4D4D4D"/>
                </a:solidFill>
                <a:uFill>
                  <a:solidFill>
                    <a:srgbClr val="4D4D4D"/>
                  </a:solidFill>
                </a:uFill>
              </a:rPr>
              <a:t>Fifth level</a:t>
            </a:r>
            <a:endParaRPr sz="2400">
              <a:solidFill>
                <a:srgbClr val="4D4D4D"/>
              </a:solidFill>
              <a:uFill>
                <a:solidFill>
                  <a:srgbClr val="4D4D4D"/>
                </a:solidFill>
              </a:uFill>
            </a:endParaRPr>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mp Basic with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out Rule">
    <p:spTree>
      <p:nvGrpSpPr>
        <p:cNvPr id="1" name=""/>
        <p:cNvGrpSpPr/>
        <p:nvPr/>
      </p:nvGrpSpPr>
      <p:grpSpPr>
        <a:xfrm>
          <a:off x="0" y="0"/>
          <a:ext cx="0" cy="0"/>
          <a:chOff x="0" y="0"/>
          <a:chExt cx="0" cy="0"/>
        </a:xfrm>
      </p:grpSpPr>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8" name="Shape 38"/>
          <p:cNvSpPr>
            <a:spLocks noGrp="1"/>
          </p:cNvSpPr>
          <p:nvPr>
            <p:ph type="title"/>
          </p:nvPr>
        </p:nvSpPr>
        <p:spPr>
          <a:xfrm>
            <a:off x="366713" y="325438"/>
            <a:ext cx="8410576" cy="1503362"/>
          </a:xfrm>
          <a:prstGeom prst="rect">
            <a:avLst/>
          </a:prstGeom>
        </p:spPr>
        <p:txBody>
          <a:body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
        <p:nvSpPr>
          <p:cNvPr id="39" name="Shape 3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2" name="Shape 42"/>
          <p:cNvSpPr>
            <a:spLocks noGrp="1"/>
          </p:cNvSpPr>
          <p:nvPr>
            <p:ph type="body" idx="1"/>
          </p:nvPr>
        </p:nvSpPr>
        <p:spPr>
          <a:xfrm>
            <a:off x="409575" y="785812"/>
            <a:ext cx="8410575" cy="346221"/>
          </a:xfrm>
          <a:prstGeom prst="rect">
            <a:avLst/>
          </a:prstGeom>
        </p:spPr>
        <p:txBody>
          <a:bodyPr/>
          <a:lstStyle>
            <a:lvl1pPr marL="0" indent="0">
              <a:spcBef>
                <a:spcPts val="0"/>
              </a:spcBef>
              <a:buClrTx/>
              <a:buSzTx/>
              <a:buFontTx/>
              <a:buNone/>
              <a:defRPr sz="2000"/>
            </a:lvl1pPr>
            <a:lvl2pPr marL="0" indent="0">
              <a:spcBef>
                <a:spcPts val="0"/>
              </a:spcBef>
              <a:buClrTx/>
              <a:buSzTx/>
              <a:buFontTx/>
              <a:buNone/>
              <a:defRPr sz="2000"/>
            </a:lvl2pPr>
            <a:lvl3pPr marL="0" indent="0">
              <a:spcBef>
                <a:spcPts val="0"/>
              </a:spcBef>
              <a:buClrTx/>
              <a:buSzTx/>
              <a:buFontTx/>
              <a:buNone/>
              <a:defRPr sz="2000"/>
            </a:lvl3pPr>
            <a:lvl4pPr marL="0" indent="0">
              <a:spcBef>
                <a:spcPts val="0"/>
              </a:spcBef>
              <a:buClrTx/>
              <a:buSzTx/>
              <a:buFontTx/>
              <a:buNone/>
              <a:defRPr sz="2000"/>
            </a:lvl4pPr>
            <a:lvl5pPr marL="0" indent="0">
              <a:spcBef>
                <a:spcPts val="0"/>
              </a:spcBef>
              <a:buClrTx/>
              <a:buSzTx/>
              <a:buFontTx/>
              <a:buNone/>
              <a:defRPr sz="2000"/>
            </a:lvl5pPr>
          </a:lstStyle>
          <a:p>
            <a:pPr lvl="0">
              <a:defRPr sz="1800">
                <a:solidFill>
                  <a:srgbClr val="000000"/>
                </a:solidFill>
                <a:uFillTx/>
              </a:defRPr>
            </a:pPr>
            <a:r>
              <a:rPr lang="en-US" sz="2000" smtClean="0">
                <a:solidFill>
                  <a:srgbClr val="4D4D4D"/>
                </a:solidFill>
                <a:uFill>
                  <a:solidFill>
                    <a:srgbClr val="4D4D4D"/>
                  </a:solidFill>
                </a:uFill>
              </a:rPr>
              <a:t>Click to edit Master text styles</a:t>
            </a:r>
          </a:p>
          <a:p>
            <a:pPr lvl="1">
              <a:defRPr sz="1800">
                <a:solidFill>
                  <a:srgbClr val="000000"/>
                </a:solidFill>
                <a:uFillTx/>
              </a:defRPr>
            </a:pPr>
            <a:r>
              <a:rPr lang="en-US" sz="2000" smtClean="0">
                <a:solidFill>
                  <a:srgbClr val="4D4D4D"/>
                </a:solidFill>
                <a:uFill>
                  <a:solidFill>
                    <a:srgbClr val="4D4D4D"/>
                  </a:solidFill>
                </a:uFill>
              </a:rPr>
              <a:t>Second level</a:t>
            </a:r>
          </a:p>
          <a:p>
            <a:pPr lvl="2">
              <a:defRPr sz="1800">
                <a:solidFill>
                  <a:srgbClr val="000000"/>
                </a:solidFill>
                <a:uFillTx/>
              </a:defRPr>
            </a:pPr>
            <a:r>
              <a:rPr lang="en-US" sz="2000" smtClean="0">
                <a:solidFill>
                  <a:srgbClr val="4D4D4D"/>
                </a:solidFill>
                <a:uFill>
                  <a:solidFill>
                    <a:srgbClr val="4D4D4D"/>
                  </a:solidFill>
                </a:uFill>
              </a:rPr>
              <a:t>Third level</a:t>
            </a:r>
          </a:p>
          <a:p>
            <a:pPr lvl="3">
              <a:defRPr sz="1800">
                <a:solidFill>
                  <a:srgbClr val="000000"/>
                </a:solidFill>
                <a:uFillTx/>
              </a:defRPr>
            </a:pPr>
            <a:r>
              <a:rPr lang="en-US" sz="2000" smtClean="0">
                <a:solidFill>
                  <a:srgbClr val="4D4D4D"/>
                </a:solidFill>
                <a:uFill>
                  <a:solidFill>
                    <a:srgbClr val="4D4D4D"/>
                  </a:solidFill>
                </a:uFill>
              </a:rPr>
              <a:t>Fourth level</a:t>
            </a:r>
          </a:p>
          <a:p>
            <a:pPr lvl="4">
              <a:defRPr sz="1800">
                <a:solidFill>
                  <a:srgbClr val="000000"/>
                </a:solidFill>
                <a:uFillTx/>
              </a:defRPr>
            </a:pPr>
            <a:r>
              <a:rPr lang="en-US" sz="2000" smtClean="0">
                <a:solidFill>
                  <a:srgbClr val="4D4D4D"/>
                </a:solidFill>
                <a:uFill>
                  <a:solidFill>
                    <a:srgbClr val="4D4D4D"/>
                  </a:solidFill>
                </a:uFill>
              </a:rPr>
              <a:t>Fifth level</a:t>
            </a:r>
            <a:endParaRPr sz="2000">
              <a:solidFill>
                <a:srgbClr val="4D4D4D"/>
              </a:solidFill>
              <a:uFill>
                <a:solidFill>
                  <a:srgbClr val="4D4D4D"/>
                </a:solidFill>
              </a:uFill>
            </a:endParaRPr>
          </a:p>
        </p:txBody>
      </p:sp>
      <p:sp>
        <p:nvSpPr>
          <p:cNvPr id="43" name="Shape 43"/>
          <p:cNvSpPr>
            <a:spLocks noGrp="1"/>
          </p:cNvSpPr>
          <p:nvPr>
            <p:ph type="title"/>
          </p:nvPr>
        </p:nvSpPr>
        <p:spPr>
          <a:xfrm>
            <a:off x="366713" y="325438"/>
            <a:ext cx="8410576" cy="460377"/>
          </a:xfrm>
          <a:prstGeom prst="rect">
            <a:avLst/>
          </a:prstGeom>
        </p:spPr>
        <p:txBody>
          <a:body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Content and Left Image">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6" name="Shape 46"/>
          <p:cNvSpPr>
            <a:spLocks noGrp="1"/>
          </p:cNvSpPr>
          <p:nvPr>
            <p:ph type="title"/>
          </p:nvPr>
        </p:nvSpPr>
        <p:spPr>
          <a:xfrm>
            <a:off x="366713" y="325438"/>
            <a:ext cx="8410576" cy="749299"/>
          </a:xfrm>
          <a:prstGeom prst="rect">
            <a:avLst/>
          </a:prstGeom>
        </p:spPr>
        <p:txBody>
          <a:body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
        <p:nvSpPr>
          <p:cNvPr id="47" name="Shape 47"/>
          <p:cNvSpPr>
            <a:spLocks noGrp="1"/>
          </p:cNvSpPr>
          <p:nvPr>
            <p:ph type="body" idx="1"/>
          </p:nvPr>
        </p:nvSpPr>
        <p:spPr>
          <a:xfrm>
            <a:off x="2728914" y="1074737"/>
            <a:ext cx="6045202" cy="4068763"/>
          </a:xfrm>
          <a:prstGeom prst="rect">
            <a:avLst/>
          </a:prstGeom>
        </p:spPr>
        <p:txBody>
          <a:bodyPr/>
          <a:lstStyle/>
          <a:p>
            <a:pPr lvl="0">
              <a:defRPr sz="1800">
                <a:solidFill>
                  <a:srgbClr val="000000"/>
                </a:solidFill>
                <a:uFillTx/>
              </a:defRPr>
            </a:pPr>
            <a:r>
              <a:rPr lang="en-US" sz="2400" smtClean="0">
                <a:solidFill>
                  <a:srgbClr val="4D4D4D"/>
                </a:solidFill>
                <a:uFill>
                  <a:solidFill>
                    <a:srgbClr val="4D4D4D"/>
                  </a:solidFill>
                </a:uFill>
              </a:rPr>
              <a:t>Click to edit Master text styles</a:t>
            </a:r>
          </a:p>
          <a:p>
            <a:pPr lvl="1">
              <a:defRPr sz="1800">
                <a:solidFill>
                  <a:srgbClr val="000000"/>
                </a:solidFill>
                <a:uFillTx/>
              </a:defRPr>
            </a:pPr>
            <a:r>
              <a:rPr lang="en-US" sz="2400" smtClean="0">
                <a:solidFill>
                  <a:srgbClr val="4D4D4D"/>
                </a:solidFill>
                <a:uFill>
                  <a:solidFill>
                    <a:srgbClr val="4D4D4D"/>
                  </a:solidFill>
                </a:uFill>
              </a:rPr>
              <a:t>Second level</a:t>
            </a:r>
          </a:p>
          <a:p>
            <a:pPr lvl="2">
              <a:defRPr sz="1800">
                <a:solidFill>
                  <a:srgbClr val="000000"/>
                </a:solidFill>
                <a:uFillTx/>
              </a:defRPr>
            </a:pPr>
            <a:r>
              <a:rPr lang="en-US" sz="2400" smtClean="0">
                <a:solidFill>
                  <a:srgbClr val="4D4D4D"/>
                </a:solidFill>
                <a:uFill>
                  <a:solidFill>
                    <a:srgbClr val="4D4D4D"/>
                  </a:solidFill>
                </a:uFill>
              </a:rPr>
              <a:t>Third level</a:t>
            </a:r>
          </a:p>
          <a:p>
            <a:pPr lvl="3">
              <a:defRPr sz="1800">
                <a:solidFill>
                  <a:srgbClr val="000000"/>
                </a:solidFill>
                <a:uFillTx/>
              </a:defRPr>
            </a:pPr>
            <a:r>
              <a:rPr lang="en-US" sz="2400" smtClean="0">
                <a:solidFill>
                  <a:srgbClr val="4D4D4D"/>
                </a:solidFill>
                <a:uFill>
                  <a:solidFill>
                    <a:srgbClr val="4D4D4D"/>
                  </a:solidFill>
                </a:uFill>
              </a:rPr>
              <a:t>Fourth level</a:t>
            </a:r>
          </a:p>
          <a:p>
            <a:pPr lvl="4">
              <a:defRPr sz="1800">
                <a:solidFill>
                  <a:srgbClr val="000000"/>
                </a:solidFill>
                <a:uFillTx/>
              </a:defRPr>
            </a:pPr>
            <a:r>
              <a:rPr lang="en-US" sz="2400" smtClean="0">
                <a:solidFill>
                  <a:srgbClr val="4D4D4D"/>
                </a:solidFill>
                <a:uFill>
                  <a:solidFill>
                    <a:srgbClr val="4D4D4D"/>
                  </a:solidFill>
                </a:uFill>
              </a:rPr>
              <a:t>Fifth level</a:t>
            </a:r>
            <a:endParaRPr sz="2400">
              <a:solidFill>
                <a:srgbClr val="4D4D4D"/>
              </a:solidFill>
              <a:uFill>
                <a:solidFill>
                  <a:srgbClr val="4D4D4D"/>
                </a:solidFill>
              </a:uFill>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wo Columns">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lang="en-US" sz="3200" smtClean="0">
                <a:solidFill>
                  <a:srgbClr val="008881"/>
                </a:solidFill>
                <a:uFill>
                  <a:solidFill>
                    <a:srgbClr val="008881"/>
                  </a:solidFill>
                </a:uFill>
              </a:rPr>
              <a:t>Click to edit Master title style</a:t>
            </a:r>
            <a:endParaRPr sz="3200">
              <a:solidFill>
                <a:srgbClr val="008881"/>
              </a:solidFill>
              <a:uFill>
                <a:solidFill>
                  <a:srgbClr val="008881"/>
                </a:solidFill>
              </a:uFill>
            </a:endParaRPr>
          </a:p>
        </p:txBody>
      </p:sp>
      <p:sp>
        <p:nvSpPr>
          <p:cNvPr id="51" name="Shape 51"/>
          <p:cNvSpPr>
            <a:spLocks noGrp="1"/>
          </p:cNvSpPr>
          <p:nvPr>
            <p:ph type="body" idx="1"/>
          </p:nvPr>
        </p:nvSpPr>
        <p:spPr>
          <a:prstGeom prst="rect">
            <a:avLst/>
          </a:prstGeom>
        </p:spPr>
        <p:txBody>
          <a:bodyPr numCol="2" spcCol="420528"/>
          <a:lstStyle/>
          <a:p>
            <a:pPr lvl="0">
              <a:defRPr sz="1800">
                <a:solidFill>
                  <a:srgbClr val="000000"/>
                </a:solidFill>
                <a:uFillTx/>
              </a:defRPr>
            </a:pPr>
            <a:r>
              <a:rPr lang="en-US" sz="2400" smtClean="0">
                <a:solidFill>
                  <a:srgbClr val="4D4D4D"/>
                </a:solidFill>
                <a:uFill>
                  <a:solidFill>
                    <a:srgbClr val="4D4D4D"/>
                  </a:solidFill>
                </a:uFill>
              </a:rPr>
              <a:t>Click to edit Master text styles</a:t>
            </a:r>
          </a:p>
          <a:p>
            <a:pPr lvl="1">
              <a:defRPr sz="1800">
                <a:solidFill>
                  <a:srgbClr val="000000"/>
                </a:solidFill>
                <a:uFillTx/>
              </a:defRPr>
            </a:pPr>
            <a:r>
              <a:rPr lang="en-US" sz="2400" smtClean="0">
                <a:solidFill>
                  <a:srgbClr val="4D4D4D"/>
                </a:solidFill>
                <a:uFill>
                  <a:solidFill>
                    <a:srgbClr val="4D4D4D"/>
                  </a:solidFill>
                </a:uFill>
              </a:rPr>
              <a:t>Second level</a:t>
            </a:r>
          </a:p>
          <a:p>
            <a:pPr lvl="2">
              <a:defRPr sz="1800">
                <a:solidFill>
                  <a:srgbClr val="000000"/>
                </a:solidFill>
                <a:uFillTx/>
              </a:defRPr>
            </a:pPr>
            <a:r>
              <a:rPr lang="en-US" sz="2400" smtClean="0">
                <a:solidFill>
                  <a:srgbClr val="4D4D4D"/>
                </a:solidFill>
                <a:uFill>
                  <a:solidFill>
                    <a:srgbClr val="4D4D4D"/>
                  </a:solidFill>
                </a:uFill>
              </a:rPr>
              <a:t>Third level</a:t>
            </a:r>
          </a:p>
          <a:p>
            <a:pPr lvl="3">
              <a:defRPr sz="1800">
                <a:solidFill>
                  <a:srgbClr val="000000"/>
                </a:solidFill>
                <a:uFillTx/>
              </a:defRPr>
            </a:pPr>
            <a:r>
              <a:rPr lang="en-US" sz="2400" smtClean="0">
                <a:solidFill>
                  <a:srgbClr val="4D4D4D"/>
                </a:solidFill>
                <a:uFill>
                  <a:solidFill>
                    <a:srgbClr val="4D4D4D"/>
                  </a:solidFill>
                </a:uFill>
              </a:rPr>
              <a:t>Fourth level</a:t>
            </a:r>
          </a:p>
          <a:p>
            <a:pPr lvl="4">
              <a:defRPr sz="1800">
                <a:solidFill>
                  <a:srgbClr val="000000"/>
                </a:solidFill>
                <a:uFillTx/>
              </a:defRPr>
            </a:pPr>
            <a:r>
              <a:rPr lang="en-US" sz="2400" smtClean="0">
                <a:solidFill>
                  <a:srgbClr val="4D4D4D"/>
                </a:solidFill>
                <a:uFill>
                  <a:solidFill>
                    <a:srgbClr val="4D4D4D"/>
                  </a:solidFill>
                </a:uFill>
              </a:rPr>
              <a:t>Fifth level</a:t>
            </a:r>
            <a:endParaRPr sz="2400">
              <a:solidFill>
                <a:srgbClr val="4D4D4D"/>
              </a:solidFill>
              <a:uFill>
                <a:solidFill>
                  <a:srgbClr val="4D4D4D"/>
                </a:solidFill>
              </a:uFill>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Center">
    <p:spTree>
      <p:nvGrpSpPr>
        <p:cNvPr id="1" name=""/>
        <p:cNvGrpSpPr/>
        <p:nvPr/>
      </p:nvGrpSpPr>
      <p:grpSpPr>
        <a:xfrm>
          <a:off x="0" y="0"/>
          <a:ext cx="0" cy="0"/>
          <a:chOff x="0" y="0"/>
          <a:chExt cx="0" cy="0"/>
        </a:xfrm>
      </p:grpSpPr>
      <p:sp>
        <p:nvSpPr>
          <p:cNvPr id="55" name="Shape 5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6" name="Shape 56"/>
          <p:cNvSpPr>
            <a:spLocks noGrp="1"/>
          </p:cNvSpPr>
          <p:nvPr>
            <p:ph type="title"/>
          </p:nvPr>
        </p:nvSpPr>
        <p:spPr>
          <a:xfrm>
            <a:off x="366711" y="2219052"/>
            <a:ext cx="8410577" cy="705395"/>
          </a:xfrm>
          <a:prstGeom prst="rect">
            <a:avLst/>
          </a:prstGeom>
        </p:spPr>
        <p:txBody>
          <a:bodyPr/>
          <a:lstStyle>
            <a:lvl1pPr algn="ctr">
              <a:defRPr sz="4200"/>
            </a:lvl1pPr>
          </a:lstStyle>
          <a:p>
            <a:pPr lvl="0">
              <a:defRPr sz="1800">
                <a:solidFill>
                  <a:srgbClr val="000000"/>
                </a:solidFill>
                <a:uFillTx/>
              </a:defRPr>
            </a:pPr>
            <a:r>
              <a:rPr lang="en-US" sz="4200" smtClean="0">
                <a:solidFill>
                  <a:srgbClr val="008881"/>
                </a:solidFill>
                <a:uFill>
                  <a:solidFill>
                    <a:srgbClr val="008881"/>
                  </a:solidFill>
                </a:uFill>
              </a:rPr>
              <a:t>Click to edit Master title style</a:t>
            </a:r>
            <a:endParaRPr sz="4200">
              <a:solidFill>
                <a:srgbClr val="008881"/>
              </a:solidFill>
              <a:uFill>
                <a:solidFill>
                  <a:srgbClr val="008881"/>
                </a:solidFill>
              </a:uFill>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58" name="Shape 58"/>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59" name="Shape 59"/>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0"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61" name="Shape 61"/>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62" name="Shape 62"/>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63" name="Shape 6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4" name="Shape 6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5"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3" name="Shape 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 name="image1.png"/>
          <p:cNvPicPr/>
          <p:nvPr/>
        </p:nvPicPr>
        <p:blipFill>
          <a:blip r:embed="rId36">
            <a:extLst/>
          </a:blip>
          <a:stretch>
            <a:fillRect/>
          </a:stretch>
        </p:blipFill>
        <p:spPr>
          <a:xfrm>
            <a:off x="7937764" y="4709393"/>
            <a:ext cx="965202" cy="228602"/>
          </a:xfrm>
          <a:prstGeom prst="rect">
            <a:avLst/>
          </a:prstGeom>
          <a:ln w="12700">
            <a:miter lim="400000"/>
          </a:ln>
        </p:spPr>
      </p:pic>
      <p:sp>
        <p:nvSpPr>
          <p:cNvPr id="5" name="Shape 5"/>
          <p:cNvSpPr>
            <a:spLocks noGrp="1"/>
          </p:cNvSpPr>
          <p:nvPr>
            <p:ph type="sldNum" sz="quarter" idx="2"/>
          </p:nvPr>
        </p:nvSpPr>
        <p:spPr>
          <a:xfrm>
            <a:off x="8553450" y="5021495"/>
            <a:ext cx="533400" cy="317501"/>
          </a:xfrm>
          <a:prstGeom prst="rect">
            <a:avLst/>
          </a:prstGeom>
          <a:ln w="12700">
            <a:miter lim="400000"/>
          </a:ln>
        </p:spPr>
        <p:txBody>
          <a:bodyPr lIns="0" tIns="0" rIns="0" bIns="0">
            <a:spAutoFit/>
          </a:bodyPr>
          <a:lstStyle>
            <a:lvl1pPr algn="ctr">
              <a:defRPr>
                <a:latin typeface="Avenir Next Medium"/>
                <a:ea typeface="Avenir Next Medium"/>
                <a:cs typeface="Avenir Next Medium"/>
                <a:sym typeface="Avenir Next Medium"/>
              </a:defRPr>
            </a:lvl1pPr>
          </a:lstStyle>
          <a:p>
            <a:pPr lvl="0"/>
            <a:fld id="{86CB4B4D-7CA3-9044-876B-883B54F8677D}" type="slidenum">
              <a:t>‹#›</a:t>
            </a:fld>
            <a:endParaRPr/>
          </a:p>
        </p:txBody>
      </p:sp>
      <p:sp>
        <p:nvSpPr>
          <p:cNvPr id="6" name="Shape 6"/>
          <p:cNvSpPr>
            <a:spLocks noGrp="1"/>
          </p:cNvSpPr>
          <p:nvPr>
            <p:ph type="title"/>
          </p:nvPr>
        </p:nvSpPr>
        <p:spPr>
          <a:xfrm>
            <a:off x="366713" y="325438"/>
            <a:ext cx="8410576" cy="7493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7" name="Shape 7"/>
          <p:cNvSpPr>
            <a:spLocks noGrp="1"/>
          </p:cNvSpPr>
          <p:nvPr>
            <p:ph type="body" idx="1"/>
          </p:nvPr>
        </p:nvSpPr>
        <p:spPr>
          <a:xfrm>
            <a:off x="366714" y="1074737"/>
            <a:ext cx="8410576" cy="40687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 bg1="lt1" tx1="dk1" bg2="lt2" tx2="dk2" accent1="accent1" accent2="accent2" accent3="accent3" accent4="accent4" accent5="accent5" accent6="accent6" hlink="hlink" folHlink="folHlink"/>
  <p:sldLayoutIdLst>
    <p:sldLayoutId id="2147493482" r:id="rId1"/>
    <p:sldLayoutId id="2147493483" r:id="rId2"/>
    <p:sldLayoutId id="2147493484" r:id="rId3"/>
    <p:sldLayoutId id="2147493486" r:id="rId4"/>
    <p:sldLayoutId id="2147493487" r:id="rId5"/>
    <p:sldLayoutId id="2147493488" r:id="rId6"/>
    <p:sldLayoutId id="2147493489" r:id="rId7"/>
    <p:sldLayoutId id="2147493491" r:id="rId8"/>
    <p:sldLayoutId id="2147493492" r:id="rId9"/>
    <p:sldLayoutId id="2147493493" r:id="rId10"/>
    <p:sldLayoutId id="2147493494" r:id="rId11"/>
    <p:sldLayoutId id="2147493495" r:id="rId12"/>
    <p:sldLayoutId id="2147493496" r:id="rId13"/>
    <p:sldLayoutId id="2147493497" r:id="rId14"/>
    <p:sldLayoutId id="2147493498" r:id="rId15"/>
    <p:sldLayoutId id="2147493499" r:id="rId16"/>
    <p:sldLayoutId id="2147493500" r:id="rId17"/>
    <p:sldLayoutId id="2147493501" r:id="rId18"/>
    <p:sldLayoutId id="2147493503" r:id="rId19"/>
    <p:sldLayoutId id="2147493504" r:id="rId20"/>
    <p:sldLayoutId id="2147493456" r:id="rId21"/>
    <p:sldLayoutId id="2147493470" r:id="rId22"/>
    <p:sldLayoutId id="2147493465" r:id="rId23"/>
    <p:sldLayoutId id="2147493472" r:id="rId24"/>
    <p:sldLayoutId id="2147493473" r:id="rId25"/>
    <p:sldLayoutId id="2147493466" r:id="rId26"/>
    <p:sldLayoutId id="2147493468" r:id="rId27"/>
    <p:sldLayoutId id="2147493469" r:id="rId28"/>
    <p:sldLayoutId id="2147493461" r:id="rId29"/>
    <p:sldLayoutId id="2147493467" r:id="rId30"/>
    <p:sldLayoutId id="2147493471" r:id="rId31"/>
    <p:sldLayoutId id="2147493475" r:id="rId32"/>
    <p:sldLayoutId id="2147493476" r:id="rId33"/>
    <p:sldLayoutId id="2147493477" r:id="rId34"/>
  </p:sldLayoutIdLst>
  <p:transition xmlns:p14="http://schemas.microsoft.com/office/powerpoint/2010/main" spd="med"/>
  <p:txStyles>
    <p:titleStyle>
      <a:lvl1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eaLnBrk="1" hangingPunct="1">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5" indent="-574675"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2" indent="-498762"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ctr" eaLnBrk="1" hangingPunct="1">
        <a:defRPr>
          <a:solidFill>
            <a:schemeClr val="tx1"/>
          </a:solidFill>
          <a:uFill>
            <a:solidFill>
              <a:srgbClr val="4D4D4D"/>
            </a:solidFill>
          </a:uFill>
          <a:latin typeface="+mn-lt"/>
          <a:ea typeface="+mn-ea"/>
          <a:cs typeface="+mn-cs"/>
          <a:sym typeface="Avenir Next Medium"/>
        </a:defRPr>
      </a:lvl1pPr>
      <a:lvl2pPr algn="ctr" eaLnBrk="1" hangingPunct="1">
        <a:defRPr>
          <a:solidFill>
            <a:schemeClr val="tx1"/>
          </a:solidFill>
          <a:uFill>
            <a:solidFill>
              <a:srgbClr val="4D4D4D"/>
            </a:solidFill>
          </a:uFill>
          <a:latin typeface="+mn-lt"/>
          <a:ea typeface="+mn-ea"/>
          <a:cs typeface="+mn-cs"/>
          <a:sym typeface="Avenir Next Medium"/>
        </a:defRPr>
      </a:lvl2pPr>
      <a:lvl3pPr algn="ctr" eaLnBrk="1" hangingPunct="1">
        <a:defRPr>
          <a:solidFill>
            <a:schemeClr val="tx1"/>
          </a:solidFill>
          <a:uFill>
            <a:solidFill>
              <a:srgbClr val="4D4D4D"/>
            </a:solidFill>
          </a:uFill>
          <a:latin typeface="+mn-lt"/>
          <a:ea typeface="+mn-ea"/>
          <a:cs typeface="+mn-cs"/>
          <a:sym typeface="Avenir Next Medium"/>
        </a:defRPr>
      </a:lvl3pPr>
      <a:lvl4pPr algn="ctr" eaLnBrk="1" hangingPunct="1">
        <a:defRPr>
          <a:solidFill>
            <a:schemeClr val="tx1"/>
          </a:solidFill>
          <a:uFill>
            <a:solidFill>
              <a:srgbClr val="4D4D4D"/>
            </a:solidFill>
          </a:uFill>
          <a:latin typeface="+mn-lt"/>
          <a:ea typeface="+mn-ea"/>
          <a:cs typeface="+mn-cs"/>
          <a:sym typeface="Avenir Next Medium"/>
        </a:defRPr>
      </a:lvl4pPr>
      <a:lvl5pPr algn="ctr" eaLnBrk="1" hangingPunct="1">
        <a:defRPr>
          <a:solidFill>
            <a:schemeClr val="tx1"/>
          </a:solidFill>
          <a:uFill>
            <a:solidFill>
              <a:srgbClr val="4D4D4D"/>
            </a:solidFill>
          </a:uFill>
          <a:latin typeface="+mn-lt"/>
          <a:ea typeface="+mn-ea"/>
          <a:cs typeface="+mn-cs"/>
          <a:sym typeface="Avenir Next Medium"/>
        </a:defRPr>
      </a:lvl5pPr>
      <a:lvl6pPr algn="ctr" eaLnBrk="1" hangingPunct="1">
        <a:defRPr>
          <a:solidFill>
            <a:schemeClr val="tx1"/>
          </a:solidFill>
          <a:uFill>
            <a:solidFill>
              <a:srgbClr val="4D4D4D"/>
            </a:solidFill>
          </a:uFill>
          <a:latin typeface="+mn-lt"/>
          <a:ea typeface="+mn-ea"/>
          <a:cs typeface="+mn-cs"/>
          <a:sym typeface="Avenir Next Medium"/>
        </a:defRPr>
      </a:lvl6pPr>
      <a:lvl7pPr algn="ctr" eaLnBrk="1" hangingPunct="1">
        <a:defRPr>
          <a:solidFill>
            <a:schemeClr val="tx1"/>
          </a:solidFill>
          <a:uFill>
            <a:solidFill>
              <a:srgbClr val="4D4D4D"/>
            </a:solidFill>
          </a:uFill>
          <a:latin typeface="+mn-lt"/>
          <a:ea typeface="+mn-ea"/>
          <a:cs typeface="+mn-cs"/>
          <a:sym typeface="Avenir Next Medium"/>
        </a:defRPr>
      </a:lvl7pPr>
      <a:lvl8pPr algn="ctr" eaLnBrk="1" hangingPunct="1">
        <a:defRPr>
          <a:solidFill>
            <a:schemeClr val="tx1"/>
          </a:solidFill>
          <a:uFill>
            <a:solidFill>
              <a:srgbClr val="4D4D4D"/>
            </a:solidFill>
          </a:uFill>
          <a:latin typeface="+mn-lt"/>
          <a:ea typeface="+mn-ea"/>
          <a:cs typeface="+mn-cs"/>
          <a:sym typeface="Avenir Next Medium"/>
        </a:defRPr>
      </a:lvl8pPr>
      <a:lvl9pPr algn="ctr" eaLnBrk="1" hangingPunct="1">
        <a:defRPr>
          <a:solidFill>
            <a:schemeClr val="tx1"/>
          </a:solidFill>
          <a:uFill>
            <a:solidFill>
              <a:srgbClr val="4D4D4D"/>
            </a:solidFill>
          </a:uFill>
          <a:latin typeface="+mn-lt"/>
          <a:ea typeface="+mn-ea"/>
          <a:cs typeface="+mn-cs"/>
          <a:sym typeface="Avenir Next Mediu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Cloud Native Architecture 300</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1280px-Boeing-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6822" y="162560"/>
            <a:ext cx="1053018" cy="660400"/>
          </a:xfrm>
          <a:prstGeom prst="rect">
            <a:avLst/>
          </a:prstGeom>
          <a:solidFill>
            <a:schemeClr val="bg1"/>
          </a:solidFill>
        </p:spPr>
      </p:pic>
    </p:spTree>
    <p:extLst>
      <p:ext uri="{BB962C8B-B14F-4D97-AF65-F5344CB8AC3E}">
        <p14:creationId xmlns:p14="http://schemas.microsoft.com/office/powerpoint/2010/main" val="10781459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Speed &amp; Safety</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Design for quick recovery</a:t>
            </a:r>
          </a:p>
          <a:p>
            <a:r>
              <a:rPr lang="en-US" dirty="0" smtClean="0">
                <a:solidFill>
                  <a:srgbClr val="FFFFFF"/>
                </a:solidFill>
              </a:rPr>
              <a:t>Quick recovery </a:t>
            </a:r>
            <a:r>
              <a:rPr lang="en-US" dirty="0" smtClean="0">
                <a:solidFill>
                  <a:srgbClr val="FFFFFF"/>
                </a:solidFill>
                <a:sym typeface="Wingdings"/>
              </a:rPr>
              <a:t>increases </a:t>
            </a:r>
            <a:r>
              <a:rPr lang="en-US" dirty="0" smtClean="0">
                <a:solidFill>
                  <a:srgbClr val="FFFFFF"/>
                </a:solidFill>
              </a:rPr>
              <a:t>risk tolerance</a:t>
            </a:r>
          </a:p>
          <a:p>
            <a:r>
              <a:rPr lang="en-US" dirty="0" smtClean="0">
                <a:solidFill>
                  <a:srgbClr val="FFFFFF"/>
                </a:solidFill>
              </a:rPr>
              <a:t>Risk tolerance </a:t>
            </a:r>
            <a:r>
              <a:rPr lang="en-US" dirty="0" smtClean="0">
                <a:solidFill>
                  <a:srgbClr val="FFFFFF"/>
                </a:solidFill>
                <a:sym typeface="Wingdings"/>
              </a:rPr>
              <a:t>enables</a:t>
            </a:r>
            <a:r>
              <a:rPr lang="en-US" dirty="0" smtClean="0">
                <a:solidFill>
                  <a:srgbClr val="FFFFFF"/>
                </a:solidFill>
              </a:rPr>
              <a:t> innovation</a:t>
            </a:r>
          </a:p>
        </p:txBody>
      </p:sp>
      <p:pic>
        <p:nvPicPr>
          <p:cNvPr id="4" name="Picture 3"/>
          <p:cNvPicPr>
            <a:picLocks noChangeAspect="1"/>
          </p:cNvPicPr>
          <p:nvPr/>
        </p:nvPicPr>
        <p:blipFill>
          <a:blip r:embed="rId3"/>
          <a:stretch>
            <a:fillRect/>
          </a:stretch>
        </p:blipFill>
        <p:spPr>
          <a:xfrm>
            <a:off x="7454574" y="1108074"/>
            <a:ext cx="1434353" cy="1792941"/>
          </a:xfrm>
          <a:prstGeom prst="rect">
            <a:avLst/>
          </a:prstGeom>
        </p:spPr>
      </p:pic>
    </p:spTree>
    <p:extLst>
      <p:ext uri="{BB962C8B-B14F-4D97-AF65-F5344CB8AC3E}">
        <p14:creationId xmlns:p14="http://schemas.microsoft.com/office/powerpoint/2010/main" val="60551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alpha val="2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alpha val="2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10" name="Content Placeholder 2"/>
          <p:cNvSpPr txBox="1">
            <a:spLocks/>
          </p:cNvSpPr>
          <p:nvPr/>
        </p:nvSpPr>
        <p:spPr>
          <a:xfrm>
            <a:off x="3337560" y="2819659"/>
            <a:ext cx="2468881"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200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Reactive Design</a:t>
            </a:r>
          </a:p>
          <a:p>
            <a:r>
              <a:rPr lang="en-US" dirty="0" smtClean="0"/>
              <a:t>12 Factor Apps</a:t>
            </a:r>
          </a:p>
          <a:p>
            <a:r>
              <a:rPr lang="en-US" dirty="0" smtClean="0"/>
              <a:t>Microservices</a:t>
            </a:r>
          </a:p>
          <a:p>
            <a:r>
              <a:rPr lang="en-US" dirty="0" smtClean="0"/>
              <a:t>Design Patterns</a:t>
            </a:r>
          </a:p>
        </p:txBody>
      </p:sp>
    </p:spTree>
    <p:extLst>
      <p:ext uri="{BB962C8B-B14F-4D97-AF65-F5344CB8AC3E}">
        <p14:creationId xmlns:p14="http://schemas.microsoft.com/office/powerpoint/2010/main" val="75867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Reactive Design</a:t>
            </a:r>
            <a:endParaRPr lang="en-US" dirty="0">
              <a:solidFill>
                <a:srgbClr val="FFFFFF"/>
              </a:solidFill>
            </a:endParaRPr>
          </a:p>
        </p:txBody>
      </p:sp>
      <p:sp>
        <p:nvSpPr>
          <p:cNvPr id="8" name="TextBox 7"/>
          <p:cNvSpPr txBox="1"/>
          <p:nvPr/>
        </p:nvSpPr>
        <p:spPr>
          <a:xfrm>
            <a:off x="263676" y="4641335"/>
            <a:ext cx="3610388" cy="369332"/>
          </a:xfrm>
          <a:prstGeom prst="rect">
            <a:avLst/>
          </a:prstGeom>
          <a:noFill/>
        </p:spPr>
        <p:txBody>
          <a:bodyPr wrap="none" rtlCol="0">
            <a:spAutoFit/>
          </a:bodyPr>
          <a:lstStyle/>
          <a:p>
            <a:r>
              <a:rPr lang="en-US" dirty="0" smtClean="0"/>
              <a:t>http</a:t>
            </a:r>
            <a:r>
              <a:rPr lang="en-US" dirty="0"/>
              <a:t>://</a:t>
            </a:r>
            <a:r>
              <a:rPr lang="en-US" dirty="0" err="1"/>
              <a:t>www.reactivemanifesto.org</a:t>
            </a:r>
            <a:endParaRPr lang="en-US" dirty="0"/>
          </a:p>
        </p:txBody>
      </p:sp>
      <p:sp>
        <p:nvSpPr>
          <p:cNvPr id="9"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React to Events	</a:t>
            </a:r>
            <a:r>
              <a:rPr lang="en-US" dirty="0" smtClean="0">
                <a:solidFill>
                  <a:srgbClr val="FFFFFF"/>
                </a:solidFill>
                <a:sym typeface="Wingdings"/>
              </a:rPr>
              <a:t>	Event-Driven</a:t>
            </a:r>
            <a:endParaRPr lang="en-US" dirty="0" smtClean="0">
              <a:solidFill>
                <a:srgbClr val="FFFFFF"/>
              </a:solidFill>
            </a:endParaRPr>
          </a:p>
          <a:p>
            <a:r>
              <a:rPr lang="en-US" dirty="0">
                <a:solidFill>
                  <a:srgbClr val="FFFFFF"/>
                </a:solidFill>
              </a:rPr>
              <a:t>React to </a:t>
            </a:r>
            <a:r>
              <a:rPr lang="en-US" dirty="0" smtClean="0">
                <a:solidFill>
                  <a:srgbClr val="FFFFFF"/>
                </a:solidFill>
              </a:rPr>
              <a:t>Load</a:t>
            </a:r>
            <a:r>
              <a:rPr lang="en-US" dirty="0">
                <a:solidFill>
                  <a:srgbClr val="FFFFFF"/>
                </a:solidFill>
              </a:rPr>
              <a:t>	</a:t>
            </a:r>
            <a:r>
              <a:rPr lang="en-US" dirty="0">
                <a:solidFill>
                  <a:srgbClr val="FFFFFF"/>
                </a:solidFill>
                <a:sym typeface="Wingdings"/>
              </a:rPr>
              <a:t>	</a:t>
            </a:r>
            <a:r>
              <a:rPr lang="en-US" dirty="0" smtClean="0">
                <a:solidFill>
                  <a:srgbClr val="FFFFFF"/>
                </a:solidFill>
                <a:sym typeface="Wingdings"/>
              </a:rPr>
              <a:t>Scalable</a:t>
            </a:r>
            <a:endParaRPr lang="en-US" dirty="0" smtClean="0">
              <a:solidFill>
                <a:srgbClr val="FFFFFF"/>
              </a:solidFill>
            </a:endParaRPr>
          </a:p>
          <a:p>
            <a:r>
              <a:rPr lang="en-US" dirty="0">
                <a:solidFill>
                  <a:srgbClr val="FFFFFF"/>
                </a:solidFill>
              </a:rPr>
              <a:t>React to </a:t>
            </a:r>
            <a:r>
              <a:rPr lang="en-US" dirty="0" smtClean="0">
                <a:solidFill>
                  <a:srgbClr val="FFFFFF"/>
                </a:solidFill>
              </a:rPr>
              <a:t>Failure</a:t>
            </a:r>
            <a:r>
              <a:rPr lang="en-US" dirty="0">
                <a:solidFill>
                  <a:srgbClr val="FFFFFF"/>
                </a:solidFill>
              </a:rPr>
              <a:t>	</a:t>
            </a:r>
            <a:r>
              <a:rPr lang="en-US" dirty="0">
                <a:solidFill>
                  <a:srgbClr val="FFFFFF"/>
                </a:solidFill>
                <a:sym typeface="Wingdings"/>
              </a:rPr>
              <a:t>	</a:t>
            </a:r>
            <a:r>
              <a:rPr lang="en-US" dirty="0" smtClean="0">
                <a:solidFill>
                  <a:srgbClr val="FFFFFF"/>
                </a:solidFill>
                <a:sym typeface="Wingdings"/>
              </a:rPr>
              <a:t>Resilient</a:t>
            </a:r>
            <a:endParaRPr lang="en-US" dirty="0" smtClean="0">
              <a:solidFill>
                <a:srgbClr val="FFFFFF"/>
              </a:solidFill>
            </a:endParaRPr>
          </a:p>
          <a:p>
            <a:r>
              <a:rPr lang="en-US" dirty="0">
                <a:solidFill>
                  <a:srgbClr val="FFFFFF"/>
                </a:solidFill>
              </a:rPr>
              <a:t>React to </a:t>
            </a:r>
            <a:r>
              <a:rPr lang="en-US" dirty="0" smtClean="0">
                <a:solidFill>
                  <a:srgbClr val="FFFFFF"/>
                </a:solidFill>
              </a:rPr>
              <a:t>Users</a:t>
            </a:r>
            <a:r>
              <a:rPr lang="en-US" dirty="0">
                <a:solidFill>
                  <a:srgbClr val="FFFFFF"/>
                </a:solidFill>
              </a:rPr>
              <a:t>	</a:t>
            </a:r>
            <a:r>
              <a:rPr lang="en-US" dirty="0">
                <a:solidFill>
                  <a:srgbClr val="FFFFFF"/>
                </a:solidFill>
                <a:sym typeface="Wingdings"/>
              </a:rPr>
              <a:t>	</a:t>
            </a:r>
            <a:r>
              <a:rPr lang="en-US" dirty="0" smtClean="0">
                <a:solidFill>
                  <a:srgbClr val="FFFFFF"/>
                </a:solidFill>
                <a:sym typeface="Wingdings"/>
              </a:rPr>
              <a:t>Responsive</a:t>
            </a:r>
            <a:endParaRPr lang="en-US" dirty="0" smtClean="0">
              <a:solidFill>
                <a:srgbClr val="FFFFFF"/>
              </a:solidFill>
            </a:endParaRPr>
          </a:p>
        </p:txBody>
      </p:sp>
    </p:spTree>
    <p:extLst>
      <p:ext uri="{BB962C8B-B14F-4D97-AF65-F5344CB8AC3E}">
        <p14:creationId xmlns:p14="http://schemas.microsoft.com/office/powerpoint/2010/main" val="359853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Tree>
    <p:extLst>
      <p:ext uri="{BB962C8B-B14F-4D97-AF65-F5344CB8AC3E}">
        <p14:creationId xmlns:p14="http://schemas.microsoft.com/office/powerpoint/2010/main" val="268014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3" name="Rectangle 2"/>
          <p:cNvSpPr/>
          <p:nvPr/>
        </p:nvSpPr>
        <p:spPr>
          <a:xfrm>
            <a:off x="464316" y="1161933"/>
            <a:ext cx="3555756"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265405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5" name="Rectangle 4"/>
          <p:cNvSpPr/>
          <p:nvPr/>
        </p:nvSpPr>
        <p:spPr>
          <a:xfrm>
            <a:off x="464316" y="1648257"/>
            <a:ext cx="3555756"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265405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5" name="Rectangle 4"/>
          <p:cNvSpPr/>
          <p:nvPr/>
        </p:nvSpPr>
        <p:spPr>
          <a:xfrm>
            <a:off x="464316" y="2121072"/>
            <a:ext cx="3555756"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265405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5" name="Rectangle 4"/>
          <p:cNvSpPr/>
          <p:nvPr/>
        </p:nvSpPr>
        <p:spPr>
          <a:xfrm>
            <a:off x="464316" y="2620905"/>
            <a:ext cx="3555756"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35146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5" name="Rectangle 4"/>
          <p:cNvSpPr/>
          <p:nvPr/>
        </p:nvSpPr>
        <p:spPr>
          <a:xfrm>
            <a:off x="464316" y="3580044"/>
            <a:ext cx="3555756"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35146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Twelve Factor App</a:t>
            </a:r>
            <a:endParaRPr lang="en-US" dirty="0">
              <a:solidFill>
                <a:srgbClr val="FFFFFF"/>
              </a:solidFill>
            </a:endParaRPr>
          </a:p>
        </p:txBody>
      </p:sp>
      <p:pic>
        <p:nvPicPr>
          <p:cNvPr id="10" name="Content Placeholder 9"/>
          <p:cNvPicPr>
            <a:picLocks noGrp="1" noChangeAspect="1"/>
          </p:cNvPicPr>
          <p:nvPr>
            <p:ph sz="quarter" idx="10"/>
          </p:nvPr>
        </p:nvPicPr>
        <p:blipFill>
          <a:blip r:embed="rId3"/>
          <a:srcRect t="-1351" b="-1351"/>
          <a:stretch>
            <a:fillRect/>
          </a:stretch>
        </p:blipFill>
        <p:spPr/>
      </p:pic>
      <p:sp>
        <p:nvSpPr>
          <p:cNvPr id="11" name="TextBox 10"/>
          <p:cNvSpPr txBox="1"/>
          <p:nvPr/>
        </p:nvSpPr>
        <p:spPr>
          <a:xfrm>
            <a:off x="263676" y="4641335"/>
            <a:ext cx="2262270" cy="369332"/>
          </a:xfrm>
          <a:prstGeom prst="rect">
            <a:avLst/>
          </a:prstGeom>
          <a:noFill/>
        </p:spPr>
        <p:txBody>
          <a:bodyPr wrap="none" rtlCol="0">
            <a:spAutoFit/>
          </a:bodyPr>
          <a:lstStyle/>
          <a:p>
            <a:r>
              <a:rPr lang="en-US" dirty="0"/>
              <a:t>http://12factor.net</a:t>
            </a:r>
          </a:p>
        </p:txBody>
      </p:sp>
      <p:sp>
        <p:nvSpPr>
          <p:cNvPr id="5" name="Rectangle 4"/>
          <p:cNvSpPr/>
          <p:nvPr/>
        </p:nvSpPr>
        <p:spPr>
          <a:xfrm>
            <a:off x="4020072" y="3147760"/>
            <a:ext cx="4666728" cy="567025"/>
          </a:xfrm>
          <a:prstGeom prst="rect">
            <a:avLst/>
          </a:prstGeom>
          <a:gradFill flip="none" rotWithShape="1">
            <a:gsLst>
              <a:gs pos="0">
                <a:schemeClr val="accent3">
                  <a:tint val="50000"/>
                  <a:satMod val="300000"/>
                  <a:alpha val="39000"/>
                </a:schemeClr>
              </a:gs>
              <a:gs pos="35000">
                <a:schemeClr val="accent3">
                  <a:tint val="37000"/>
                  <a:satMod val="300000"/>
                  <a:alpha val="39000"/>
                </a:schemeClr>
              </a:gs>
              <a:gs pos="100000">
                <a:schemeClr val="accent3">
                  <a:tint val="15000"/>
                  <a:satMod val="350000"/>
                  <a:alpha val="39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endParaRPr>
          </a:p>
        </p:txBody>
      </p:sp>
    </p:spTree>
    <p:extLst>
      <p:ext uri="{BB962C8B-B14F-4D97-AF65-F5344CB8AC3E}">
        <p14:creationId xmlns:p14="http://schemas.microsoft.com/office/powerpoint/2010/main" val="4206022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Native Architecture</a:t>
            </a:r>
            <a:endParaRPr lang="en-US" dirty="0"/>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Tree>
    <p:extLst>
      <p:ext uri="{BB962C8B-B14F-4D97-AF65-F5344CB8AC3E}">
        <p14:creationId xmlns:p14="http://schemas.microsoft.com/office/powerpoint/2010/main" val="192262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Microservices</a:t>
            </a:r>
            <a:endParaRPr lang="en-US" dirty="0">
              <a:solidFill>
                <a:srgbClr val="FFFFFF"/>
              </a:solidFill>
            </a:endParaRPr>
          </a:p>
        </p:txBody>
      </p:sp>
      <p:sp>
        <p:nvSpPr>
          <p:cNvPr id="5" name="Content Placeholder 2"/>
          <p:cNvSpPr txBox="1">
            <a:spLocks/>
          </p:cNvSpPr>
          <p:nvPr/>
        </p:nvSpPr>
        <p:spPr>
          <a:xfrm>
            <a:off x="1563314" y="2057674"/>
            <a:ext cx="6512195" cy="11663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200" u="sng" dirty="0" smtClean="0">
                <a:solidFill>
                  <a:srgbClr val="FFFFFF"/>
                </a:solidFill>
              </a:rPr>
              <a:t>Loosely coupled</a:t>
            </a:r>
            <a:r>
              <a:rPr lang="en-US" sz="3200" dirty="0" smtClean="0">
                <a:solidFill>
                  <a:srgbClr val="FFFFFF"/>
                </a:solidFill>
              </a:rPr>
              <a:t> service oriented architecture with </a:t>
            </a:r>
            <a:r>
              <a:rPr lang="en-US" sz="3200" u="sng" dirty="0" smtClean="0">
                <a:solidFill>
                  <a:srgbClr val="FFFFFF"/>
                </a:solidFill>
              </a:rPr>
              <a:t>bounded contexts</a:t>
            </a:r>
            <a:endParaRPr lang="en-US" sz="3200" u="sng" dirty="0">
              <a:solidFill>
                <a:srgbClr val="FFFFFF"/>
              </a:solidFill>
            </a:endParaRPr>
          </a:p>
        </p:txBody>
      </p:sp>
      <p:sp>
        <p:nvSpPr>
          <p:cNvPr id="6" name="TextBox 5"/>
          <p:cNvSpPr txBox="1"/>
          <p:nvPr/>
        </p:nvSpPr>
        <p:spPr>
          <a:xfrm>
            <a:off x="2331464" y="3141107"/>
            <a:ext cx="1450065" cy="276999"/>
          </a:xfrm>
          <a:prstGeom prst="rect">
            <a:avLst/>
          </a:prstGeom>
          <a:noFill/>
        </p:spPr>
        <p:txBody>
          <a:bodyPr wrap="none" rtlCol="0">
            <a:spAutoFit/>
          </a:bodyPr>
          <a:lstStyle/>
          <a:p>
            <a:pPr algn="ctr"/>
            <a:r>
              <a:rPr lang="en-US" sz="1200" dirty="0" smtClean="0">
                <a:solidFill>
                  <a:srgbClr val="FFFFFF"/>
                </a:solidFill>
              </a:rPr>
              <a:t>- Adrian Cockcroft</a:t>
            </a:r>
          </a:p>
        </p:txBody>
      </p:sp>
      <p:sp>
        <p:nvSpPr>
          <p:cNvPr id="7" name="Rounded Rectangle 6"/>
          <p:cNvSpPr/>
          <p:nvPr/>
        </p:nvSpPr>
        <p:spPr bwMode="auto">
          <a:xfrm>
            <a:off x="479475" y="1440590"/>
            <a:ext cx="3382109" cy="49626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r>
              <a:rPr lang="en-US" sz="1400" dirty="0" smtClean="0">
                <a:solidFill>
                  <a:srgbClr val="FFFFFF"/>
                </a:solidFill>
              </a:rPr>
              <a:t>If services have to be updated together,</a:t>
            </a:r>
          </a:p>
          <a:p>
            <a:r>
              <a:rPr lang="en-US" sz="1400" dirty="0">
                <a:solidFill>
                  <a:srgbClr val="FFFFFF"/>
                </a:solidFill>
              </a:rPr>
              <a:t>t</a:t>
            </a:r>
            <a:r>
              <a:rPr lang="en-US" sz="1400" dirty="0" smtClean="0">
                <a:solidFill>
                  <a:srgbClr val="FFFFFF"/>
                </a:solidFill>
              </a:rPr>
              <a:t>hey’re not loosely coupled!</a:t>
            </a:r>
          </a:p>
        </p:txBody>
      </p:sp>
      <p:sp>
        <p:nvSpPr>
          <p:cNvPr id="8" name="Rounded Rectangle 7"/>
          <p:cNvSpPr/>
          <p:nvPr/>
        </p:nvSpPr>
        <p:spPr bwMode="auto">
          <a:xfrm>
            <a:off x="4554360" y="3363758"/>
            <a:ext cx="4119611" cy="49626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r>
              <a:rPr lang="en-US" sz="1400" dirty="0" smtClean="0">
                <a:solidFill>
                  <a:srgbClr val="FFFFFF"/>
                </a:solidFill>
              </a:rPr>
              <a:t>If you have to know about surrounding services, </a:t>
            </a:r>
          </a:p>
          <a:p>
            <a:r>
              <a:rPr lang="en-US" sz="1400" dirty="0">
                <a:solidFill>
                  <a:srgbClr val="FFFFFF"/>
                </a:solidFill>
              </a:rPr>
              <a:t>y</a:t>
            </a:r>
            <a:r>
              <a:rPr lang="en-US" sz="1400" dirty="0" smtClean="0">
                <a:solidFill>
                  <a:srgbClr val="FFFFFF"/>
                </a:solidFill>
              </a:rPr>
              <a:t>ou don’t have a bounded context</a:t>
            </a:r>
          </a:p>
        </p:txBody>
      </p:sp>
    </p:spTree>
    <p:extLst>
      <p:ext uri="{BB962C8B-B14F-4D97-AF65-F5344CB8AC3E}">
        <p14:creationId xmlns:p14="http://schemas.microsoft.com/office/powerpoint/2010/main" val="1370941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Not Monoliths</a:t>
            </a:r>
            <a:endParaRPr lang="en-US" dirty="0">
              <a:solidFill>
                <a:srgbClr val="FFFFFF"/>
              </a:solidFill>
            </a:endParaRPr>
          </a:p>
        </p:txBody>
      </p:sp>
      <p:pic>
        <p:nvPicPr>
          <p:cNvPr id="9" name="Content Placeholder 8" descr="monoliths.png"/>
          <p:cNvPicPr>
            <a:picLocks noGrp="1" noChangeAspect="1"/>
          </p:cNvPicPr>
          <p:nvPr>
            <p:ph sz="quarter" idx="10"/>
          </p:nvPr>
        </p:nvPicPr>
        <p:blipFill>
          <a:blip r:embed="rId3">
            <a:extLst>
              <a:ext uri="{28A0092B-C50C-407E-A947-70E740481C1C}">
                <a14:useLocalDpi xmlns:a14="http://schemas.microsoft.com/office/drawing/2010/main" val="0"/>
              </a:ext>
            </a:extLst>
          </a:blip>
          <a:srcRect t="-23686" b="-23686"/>
          <a:stretch>
            <a:fillRect/>
          </a:stretch>
        </p:blipFill>
        <p:spPr>
          <a:prstGeom prst="rect">
            <a:avLst/>
          </a:prstGeom>
        </p:spPr>
      </p:pic>
    </p:spTree>
    <p:extLst>
      <p:ext uri="{BB962C8B-B14F-4D97-AF65-F5344CB8AC3E}">
        <p14:creationId xmlns:p14="http://schemas.microsoft.com/office/powerpoint/2010/main" val="124349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Not ESB-Centric SOA</a:t>
            </a:r>
            <a:endParaRPr lang="en-US" dirty="0">
              <a:solidFill>
                <a:srgbClr val="FFFFFF"/>
              </a:solidFill>
            </a:endParaRPr>
          </a:p>
        </p:txBody>
      </p:sp>
      <p:pic>
        <p:nvPicPr>
          <p:cNvPr id="9" name="Content Placeholder 8" descr="esb_soa.png"/>
          <p:cNvPicPr>
            <a:picLocks noGrp="1" noChangeAspect="1"/>
          </p:cNvPicPr>
          <p:nvPr>
            <p:ph sz="quarter" idx="10"/>
          </p:nvPr>
        </p:nvPicPr>
        <p:blipFill>
          <a:blip r:embed="rId3">
            <a:extLst>
              <a:ext uri="{28A0092B-C50C-407E-A947-70E740481C1C}">
                <a14:useLocalDpi xmlns:a14="http://schemas.microsoft.com/office/drawing/2010/main" val="0"/>
              </a:ext>
            </a:extLst>
          </a:blip>
          <a:srcRect l="-12762" r="-12762"/>
          <a:stretch>
            <a:fillRect/>
          </a:stretch>
        </p:blipFill>
        <p:spPr>
          <a:prstGeom prst="rect">
            <a:avLst/>
          </a:prstGeom>
        </p:spPr>
      </p:pic>
    </p:spTree>
    <p:extLst>
      <p:ext uri="{BB962C8B-B14F-4D97-AF65-F5344CB8AC3E}">
        <p14:creationId xmlns:p14="http://schemas.microsoft.com/office/powerpoint/2010/main" val="124349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a:t>
            </a:r>
            <a:r>
              <a:rPr lang="en-US" dirty="0" smtClean="0"/>
              <a:t> Pioneers</a:t>
            </a:r>
            <a:endParaRPr lang="en-US" dirty="0"/>
          </a:p>
        </p:txBody>
      </p:sp>
      <p:pic>
        <p:nvPicPr>
          <p:cNvPr id="4" name="Content Placeholder 3" descr="death_star.png"/>
          <p:cNvPicPr>
            <a:picLocks noGrp="1" noChangeAspect="1"/>
          </p:cNvPicPr>
          <p:nvPr>
            <p:ph sz="quarter" idx="10"/>
          </p:nvPr>
        </p:nvPicPr>
        <p:blipFill>
          <a:blip r:embed="rId3">
            <a:extLst>
              <a:ext uri="{28A0092B-C50C-407E-A947-70E740481C1C}">
                <a14:useLocalDpi xmlns:a14="http://schemas.microsoft.com/office/drawing/2010/main" val="0"/>
              </a:ext>
            </a:extLst>
          </a:blip>
          <a:srcRect l="-3170" r="-3170"/>
          <a:stretch>
            <a:fillRect/>
          </a:stretch>
        </p:blipFill>
        <p:spPr>
          <a:prstGeom prst="rect">
            <a:avLst/>
          </a:prstGeom>
        </p:spPr>
      </p:pic>
    </p:spTree>
    <p:extLst>
      <p:ext uri="{BB962C8B-B14F-4D97-AF65-F5344CB8AC3E}">
        <p14:creationId xmlns:p14="http://schemas.microsoft.com/office/powerpoint/2010/main" val="332572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Who Moved My Complexity?</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Microservices are individually simple</a:t>
            </a:r>
          </a:p>
          <a:p>
            <a:r>
              <a:rPr lang="en-US" dirty="0" smtClean="0">
                <a:solidFill>
                  <a:srgbClr val="FFFFFF"/>
                </a:solidFill>
              </a:rPr>
              <a:t>Complexity is transferred to the ecosystem</a:t>
            </a:r>
          </a:p>
        </p:txBody>
      </p:sp>
    </p:spTree>
    <p:extLst>
      <p:ext uri="{BB962C8B-B14F-4D97-AF65-F5344CB8AC3E}">
        <p14:creationId xmlns:p14="http://schemas.microsoft.com/office/powerpoint/2010/main" val="332572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Challenges in a Distributed System</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lnSpcReduction="10000"/>
          </a:bodyPr>
          <a:lstStyle/>
          <a:p>
            <a:r>
              <a:rPr lang="en-US" dirty="0">
                <a:solidFill>
                  <a:srgbClr val="FFFFFF"/>
                </a:solidFill>
              </a:rPr>
              <a:t>Configuration </a:t>
            </a:r>
            <a:r>
              <a:rPr lang="en-US" dirty="0" smtClean="0">
                <a:solidFill>
                  <a:srgbClr val="FFFFFF"/>
                </a:solidFill>
              </a:rPr>
              <a:t>management</a:t>
            </a:r>
          </a:p>
          <a:p>
            <a:r>
              <a:rPr lang="en-US" dirty="0" smtClean="0">
                <a:solidFill>
                  <a:srgbClr val="FFFFFF"/>
                </a:solidFill>
              </a:rPr>
              <a:t>Registration </a:t>
            </a:r>
            <a:r>
              <a:rPr lang="en-US" dirty="0">
                <a:solidFill>
                  <a:srgbClr val="FFFFFF"/>
                </a:solidFill>
              </a:rPr>
              <a:t>and </a:t>
            </a:r>
            <a:r>
              <a:rPr lang="en-US" dirty="0" smtClean="0">
                <a:solidFill>
                  <a:srgbClr val="FFFFFF"/>
                </a:solidFill>
              </a:rPr>
              <a:t>discovery</a:t>
            </a:r>
          </a:p>
          <a:p>
            <a:r>
              <a:rPr lang="en-US" dirty="0" smtClean="0">
                <a:solidFill>
                  <a:srgbClr val="FFFFFF"/>
                </a:solidFill>
              </a:rPr>
              <a:t>Routing and </a:t>
            </a:r>
            <a:r>
              <a:rPr lang="en-US" dirty="0">
                <a:solidFill>
                  <a:srgbClr val="FFFFFF"/>
                </a:solidFill>
              </a:rPr>
              <a:t>load </a:t>
            </a:r>
            <a:r>
              <a:rPr lang="en-US" dirty="0" smtClean="0">
                <a:solidFill>
                  <a:srgbClr val="FFFFFF"/>
                </a:solidFill>
              </a:rPr>
              <a:t>balancing</a:t>
            </a:r>
          </a:p>
          <a:p>
            <a:r>
              <a:rPr lang="en-US" dirty="0" smtClean="0">
                <a:solidFill>
                  <a:srgbClr val="FFFFFF"/>
                </a:solidFill>
              </a:rPr>
              <a:t>Fault tolerance and isolation</a:t>
            </a:r>
          </a:p>
          <a:p>
            <a:r>
              <a:rPr lang="en-US" dirty="0">
                <a:solidFill>
                  <a:srgbClr val="FFFFFF"/>
                </a:solidFill>
              </a:rPr>
              <a:t>Aggregation and </a:t>
            </a:r>
            <a:r>
              <a:rPr lang="en-US" dirty="0" smtClean="0">
                <a:solidFill>
                  <a:srgbClr val="FFFFFF"/>
                </a:solidFill>
              </a:rPr>
              <a:t>transformation</a:t>
            </a:r>
          </a:p>
          <a:p>
            <a:r>
              <a:rPr lang="en-US" dirty="0" smtClean="0">
                <a:solidFill>
                  <a:srgbClr val="FFFFFF"/>
                </a:solidFill>
              </a:rPr>
              <a:t>Monitoring </a:t>
            </a:r>
            <a:r>
              <a:rPr lang="en-US" dirty="0">
                <a:solidFill>
                  <a:srgbClr val="FFFFFF"/>
                </a:solidFill>
              </a:rPr>
              <a:t>and distributed </a:t>
            </a:r>
            <a:r>
              <a:rPr lang="en-US" dirty="0" smtClean="0">
                <a:solidFill>
                  <a:srgbClr val="FFFFFF"/>
                </a:solidFill>
              </a:rPr>
              <a:t>tracing</a:t>
            </a:r>
          </a:p>
          <a:p>
            <a:r>
              <a:rPr lang="en-US" dirty="0" smtClean="0">
                <a:solidFill>
                  <a:srgbClr val="FFFFFF"/>
                </a:solidFill>
              </a:rPr>
              <a:t>Process management</a:t>
            </a:r>
          </a:p>
          <a:p>
            <a:endParaRPr lang="en-US" dirty="0" smtClean="0">
              <a:solidFill>
                <a:srgbClr val="FFFFFF"/>
              </a:solidFill>
            </a:endParaRPr>
          </a:p>
        </p:txBody>
      </p:sp>
    </p:spTree>
    <p:extLst>
      <p:ext uri="{BB962C8B-B14F-4D97-AF65-F5344CB8AC3E}">
        <p14:creationId xmlns:p14="http://schemas.microsoft.com/office/powerpoint/2010/main" val="250290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Design Patterns &amp; Automation to the Rescue!</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317201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Configuration Management</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solidFill>
            <a:schemeClr val="accent3"/>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333456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Configuration Server</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endParaRPr lang="en-US" dirty="0"/>
          </a:p>
          <a:p>
            <a:endParaRPr lang="en-US" dirty="0" smtClean="0">
              <a:solidFill>
                <a:srgbClr val="262626"/>
              </a:solidFill>
            </a:endParaRPr>
          </a:p>
        </p:txBody>
      </p:sp>
      <p:pic>
        <p:nvPicPr>
          <p:cNvPr id="4" name="Picture 3" descr="Cloud_B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39" y="1003643"/>
            <a:ext cx="6778628" cy="3546862"/>
          </a:xfrm>
          <a:prstGeom prst="rect">
            <a:avLst/>
          </a:prstGeom>
        </p:spPr>
      </p:pic>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Registration and Discovery</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9486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9" name="Content Placeholder 2"/>
          <p:cNvSpPr txBox="1">
            <a:spLocks/>
          </p:cNvSpPr>
          <p:nvPr/>
        </p:nvSpPr>
        <p:spPr>
          <a:xfrm>
            <a:off x="143880" y="2819659"/>
            <a:ext cx="3024108"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smtClean="0"/>
              <a:t>Cloud Computing</a:t>
            </a:r>
          </a:p>
          <a:p>
            <a:r>
              <a:rPr lang="en-US" smtClean="0"/>
              <a:t>New Demands</a:t>
            </a:r>
          </a:p>
          <a:p>
            <a:r>
              <a:rPr lang="en-US" smtClean="0"/>
              <a:t>Being Reactive</a:t>
            </a:r>
            <a:endParaRPr lang="en-US" dirty="0" smtClean="0"/>
          </a:p>
        </p:txBody>
      </p:sp>
    </p:spTree>
    <p:extLst>
      <p:ext uri="{BB962C8B-B14F-4D97-AF65-F5344CB8AC3E}">
        <p14:creationId xmlns:p14="http://schemas.microsoft.com/office/powerpoint/2010/main" val="1571200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288001" cy="363558"/>
          </a:xfrm>
        </p:spPr>
        <p:txBody>
          <a:bodyPr/>
          <a:lstStyle/>
          <a:p>
            <a:r>
              <a:rPr lang="en-US" dirty="0" smtClean="0">
                <a:solidFill>
                  <a:srgbClr val="FFFFFF"/>
                </a:solidFill>
              </a:rPr>
              <a:t>Registration and Discovery Server</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endParaRPr lang="en-US" dirty="0"/>
          </a:p>
          <a:p>
            <a:endParaRPr lang="en-US" dirty="0" smtClean="0">
              <a:solidFill>
                <a:srgbClr val="262626"/>
              </a:solidFill>
            </a:endParaRPr>
          </a:p>
        </p:txBody>
      </p:sp>
      <p:pic>
        <p:nvPicPr>
          <p:cNvPr id="4" name="Picture 3" descr="Service_Regis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45" y="963087"/>
            <a:ext cx="6610424" cy="3429533"/>
          </a:xfrm>
          <a:prstGeom prst="rect">
            <a:avLst/>
          </a:prstGeom>
        </p:spPr>
      </p:pic>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Routing and Load Balancing</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rgbClr val="F27C3A"/>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9486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Client-Side Load Balancing</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endParaRPr lang="en-US" dirty="0"/>
          </a:p>
          <a:p>
            <a:endParaRPr lang="en-US" dirty="0" smtClean="0">
              <a:solidFill>
                <a:srgbClr val="262626"/>
              </a:solidFill>
            </a:endParaRPr>
          </a:p>
        </p:txBody>
      </p:sp>
      <p:pic>
        <p:nvPicPr>
          <p:cNvPr id="4" name="Picture 3"/>
          <p:cNvPicPr>
            <a:picLocks noChangeAspect="1"/>
          </p:cNvPicPr>
          <p:nvPr/>
        </p:nvPicPr>
        <p:blipFill>
          <a:blip r:embed="rId3"/>
          <a:stretch>
            <a:fillRect/>
          </a:stretch>
        </p:blipFill>
        <p:spPr>
          <a:xfrm>
            <a:off x="1090485" y="1004531"/>
            <a:ext cx="7052843" cy="3466339"/>
          </a:xfrm>
          <a:prstGeom prst="rect">
            <a:avLst/>
          </a:prstGeom>
        </p:spPr>
      </p:pic>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Fault Tolerance </a:t>
            </a:r>
            <a:r>
              <a:rPr lang="en-US" dirty="0">
                <a:solidFill>
                  <a:srgbClr val="FFFFFF"/>
                </a:solidFill>
              </a:rPr>
              <a:t>and </a:t>
            </a:r>
            <a:r>
              <a:rPr lang="en-US" dirty="0" smtClean="0">
                <a:solidFill>
                  <a:srgbClr val="FFFFFF"/>
                </a:solidFill>
              </a:rPr>
              <a:t>Isolation</a:t>
            </a:r>
            <a:r>
              <a:rPr lang="en-US" dirty="0">
                <a:solidFill>
                  <a:srgbClr val="FFFFFF"/>
                </a:solidFill>
              </a:rPr>
              <a:t/>
            </a:r>
            <a:br>
              <a:rPr lang="en-US" dirty="0">
                <a:solidFill>
                  <a:srgbClr val="FFFFFF"/>
                </a:solidFill>
              </a:rPr>
            </a:b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rgbClr val="F27C3A"/>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9486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Circuit Breaker</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endParaRPr lang="en-US" dirty="0"/>
          </a:p>
          <a:p>
            <a:endParaRPr lang="en-US" dirty="0" smtClean="0">
              <a:solidFill>
                <a:srgbClr val="262626"/>
              </a:solidFill>
            </a:endParaRPr>
          </a:p>
        </p:txBody>
      </p:sp>
      <p:pic>
        <p:nvPicPr>
          <p:cNvPr id="4" name="Picture 3" descr="Circuit_Brea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03" y="886408"/>
            <a:ext cx="7227934" cy="3365046"/>
          </a:xfrm>
          <a:prstGeom prst="rect">
            <a:avLst/>
          </a:prstGeom>
        </p:spPr>
      </p:pic>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Aggregation </a:t>
            </a:r>
            <a:r>
              <a:rPr lang="en-US" dirty="0">
                <a:solidFill>
                  <a:srgbClr val="FFFFFF"/>
                </a:solidFill>
              </a:rPr>
              <a:t>and </a:t>
            </a:r>
            <a:r>
              <a:rPr lang="en-US" dirty="0" smtClean="0">
                <a:solidFill>
                  <a:srgbClr val="FFFFFF"/>
                </a:solidFill>
              </a:rPr>
              <a:t>Transformation</a:t>
            </a:r>
            <a:r>
              <a:rPr lang="en-US" dirty="0">
                <a:solidFill>
                  <a:srgbClr val="FFFFFF"/>
                </a:solidFill>
              </a:rPr>
              <a:t/>
            </a:r>
            <a:br>
              <a:rPr lang="en-US" dirty="0">
                <a:solidFill>
                  <a:srgbClr val="FFFFFF"/>
                </a:solidFill>
              </a:rPr>
            </a:br>
            <a:r>
              <a:rPr lang="en-US" dirty="0" smtClean="0">
                <a:solidFill>
                  <a:srgbClr val="FFFFFF"/>
                </a:solidFill>
              </a:rPr>
              <a:t> </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35583"/>
            <a:ext cx="1706308" cy="914400"/>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92783"/>
            <a:ext cx="757450" cy="21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a:off x="3732079" y="3087747"/>
            <a:ext cx="646952" cy="503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45935"/>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49983"/>
            <a:ext cx="11384" cy="3667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9486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5387852" y="1955670"/>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600" dirty="0" smtClean="0"/>
              <a:t>Worker</a:t>
            </a:r>
          </a:p>
          <a:p>
            <a:pPr algn="ctr"/>
            <a:r>
              <a:rPr lang="en-US" sz="1600" dirty="0" smtClean="0"/>
              <a:t>Apps</a:t>
            </a:r>
            <a:endParaRPr lang="en-US" sz="1200" dirty="0"/>
          </a:p>
        </p:txBody>
      </p:sp>
      <p:sp>
        <p:nvSpPr>
          <p:cNvPr id="2" name="Title 1"/>
          <p:cNvSpPr>
            <a:spLocks noGrp="1"/>
          </p:cNvSpPr>
          <p:nvPr>
            <p:ph type="title"/>
          </p:nvPr>
        </p:nvSpPr>
        <p:spPr/>
        <p:txBody>
          <a:bodyPr/>
          <a:lstStyle/>
          <a:p>
            <a:r>
              <a:rPr lang="en-US" dirty="0" smtClean="0">
                <a:solidFill>
                  <a:srgbClr val="FFFFFF"/>
                </a:solidFill>
              </a:rPr>
              <a:t>API </a:t>
            </a:r>
            <a:r>
              <a:rPr lang="en-US" dirty="0">
                <a:solidFill>
                  <a:srgbClr val="FFFFFF"/>
                </a:solidFill>
              </a:rPr>
              <a:t>G</a:t>
            </a:r>
            <a:r>
              <a:rPr lang="en-US" dirty="0" smtClean="0">
                <a:solidFill>
                  <a:srgbClr val="FFFFFF"/>
                </a:solidFill>
              </a:rPr>
              <a:t>ateway</a:t>
            </a:r>
            <a:endParaRPr lang="en-US" dirty="0">
              <a:solidFill>
                <a:srgbClr val="FFFFFF"/>
              </a:solidFill>
            </a:endParaRPr>
          </a:p>
        </p:txBody>
      </p:sp>
      <p:sp>
        <p:nvSpPr>
          <p:cNvPr id="4" name="Rounded Rectangle 3"/>
          <p:cNvSpPr/>
          <p:nvPr/>
        </p:nvSpPr>
        <p:spPr>
          <a:xfrm>
            <a:off x="5513517" y="2069546"/>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600" dirty="0" smtClean="0"/>
              <a:t>Worker</a:t>
            </a:r>
          </a:p>
          <a:p>
            <a:pPr algn="ctr"/>
            <a:r>
              <a:rPr lang="en-US" sz="1600" dirty="0" smtClean="0"/>
              <a:t>Apps</a:t>
            </a:r>
            <a:endParaRPr lang="en-US" sz="1200" dirty="0"/>
          </a:p>
        </p:txBody>
      </p:sp>
      <p:sp>
        <p:nvSpPr>
          <p:cNvPr id="7" name="Rounded Rectangle 6"/>
          <p:cNvSpPr/>
          <p:nvPr/>
        </p:nvSpPr>
        <p:spPr>
          <a:xfrm>
            <a:off x="1930391" y="2764299"/>
            <a:ext cx="1722078" cy="481315"/>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400" dirty="0" smtClean="0"/>
              <a:t>Edge App</a:t>
            </a:r>
          </a:p>
          <a:p>
            <a:pPr algn="ctr"/>
            <a:r>
              <a:rPr lang="en-US" sz="1400" dirty="0"/>
              <a:t>f</a:t>
            </a:r>
            <a:r>
              <a:rPr lang="en-US" sz="1400" dirty="0" smtClean="0"/>
              <a:t>or IOT Device</a:t>
            </a:r>
            <a:endParaRPr lang="en-US" sz="1400" dirty="0"/>
          </a:p>
        </p:txBody>
      </p:sp>
      <p:cxnSp>
        <p:nvCxnSpPr>
          <p:cNvPr id="8" name="Straight Arrow Connector 7"/>
          <p:cNvCxnSpPr>
            <a:stCxn id="7" idx="3"/>
            <a:endCxn id="4" idx="1"/>
          </p:cNvCxnSpPr>
          <p:nvPr/>
        </p:nvCxnSpPr>
        <p:spPr>
          <a:xfrm flipV="1">
            <a:off x="3652469" y="2526746"/>
            <a:ext cx="1861048" cy="4782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1930391" y="3437518"/>
            <a:ext cx="1722078" cy="481315"/>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400" dirty="0" smtClean="0"/>
              <a:t>Edge App</a:t>
            </a:r>
          </a:p>
          <a:p>
            <a:pPr algn="ctr"/>
            <a:r>
              <a:rPr lang="en-US" sz="1400" dirty="0"/>
              <a:t>f</a:t>
            </a:r>
            <a:r>
              <a:rPr lang="en-US" sz="1400" dirty="0" smtClean="0"/>
              <a:t>or Client X</a:t>
            </a:r>
            <a:endParaRPr lang="en-US" sz="1400" dirty="0"/>
          </a:p>
        </p:txBody>
      </p:sp>
      <p:sp>
        <p:nvSpPr>
          <p:cNvPr id="16" name="Rounded Rectangle 15"/>
          <p:cNvSpPr/>
          <p:nvPr/>
        </p:nvSpPr>
        <p:spPr>
          <a:xfrm>
            <a:off x="1930391" y="2092004"/>
            <a:ext cx="1722078" cy="481315"/>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400" dirty="0" smtClean="0"/>
              <a:t>Edge App</a:t>
            </a:r>
          </a:p>
          <a:p>
            <a:pPr algn="ctr"/>
            <a:r>
              <a:rPr lang="en-US" sz="1400" dirty="0" smtClean="0"/>
              <a:t>For Smart Phone</a:t>
            </a:r>
            <a:endParaRPr lang="en-US" sz="1400" dirty="0"/>
          </a:p>
        </p:txBody>
      </p:sp>
      <p:sp>
        <p:nvSpPr>
          <p:cNvPr id="27" name="Rounded Rectangle 26"/>
          <p:cNvSpPr/>
          <p:nvPr/>
        </p:nvSpPr>
        <p:spPr>
          <a:xfrm>
            <a:off x="1930391" y="1391473"/>
            <a:ext cx="1722078" cy="481315"/>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400" dirty="0" smtClean="0"/>
              <a:t>Edge App</a:t>
            </a:r>
          </a:p>
          <a:p>
            <a:pPr algn="ctr"/>
            <a:r>
              <a:rPr lang="en-US" sz="1400" dirty="0" smtClean="0"/>
              <a:t>For Desktop</a:t>
            </a:r>
            <a:endParaRPr lang="en-US" sz="1400" dirty="0"/>
          </a:p>
        </p:txBody>
      </p:sp>
      <p:cxnSp>
        <p:nvCxnSpPr>
          <p:cNvPr id="31" name="Straight Arrow Connector 30"/>
          <p:cNvCxnSpPr>
            <a:stCxn id="15" idx="3"/>
            <a:endCxn id="4" idx="1"/>
          </p:cNvCxnSpPr>
          <p:nvPr/>
        </p:nvCxnSpPr>
        <p:spPr>
          <a:xfrm flipV="1">
            <a:off x="3652469" y="2526746"/>
            <a:ext cx="1861048" cy="115143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6" idx="3"/>
            <a:endCxn id="4" idx="1"/>
          </p:cNvCxnSpPr>
          <p:nvPr/>
        </p:nvCxnSpPr>
        <p:spPr>
          <a:xfrm>
            <a:off x="3652469" y="2332662"/>
            <a:ext cx="1861048" cy="1940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7" idx="3"/>
            <a:endCxn id="4" idx="1"/>
          </p:cNvCxnSpPr>
          <p:nvPr/>
        </p:nvCxnSpPr>
        <p:spPr>
          <a:xfrm>
            <a:off x="3652469" y="1632131"/>
            <a:ext cx="1861048" cy="894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5639180" y="2178814"/>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nchorCtr="0"/>
          <a:lstStyle/>
          <a:p>
            <a:pPr algn="ctr"/>
            <a:r>
              <a:rPr lang="en-US" sz="1600" dirty="0" smtClean="0"/>
              <a:t>Worker</a:t>
            </a:r>
          </a:p>
          <a:p>
            <a:pPr algn="ctr"/>
            <a:r>
              <a:rPr lang="en-US" sz="1600" dirty="0" smtClean="0"/>
              <a:t>Apps</a:t>
            </a:r>
            <a:endParaRPr lang="en-US" sz="1200" dirty="0"/>
          </a:p>
        </p:txBody>
      </p:sp>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Monitoring </a:t>
            </a:r>
            <a:r>
              <a:rPr lang="en-US" dirty="0">
                <a:solidFill>
                  <a:srgbClr val="FFFFFF"/>
                </a:solidFill>
              </a:rPr>
              <a:t>and </a:t>
            </a:r>
            <a:r>
              <a:rPr lang="en-US" dirty="0" smtClean="0">
                <a:solidFill>
                  <a:srgbClr val="FFFFFF"/>
                </a:solidFill>
              </a:rPr>
              <a:t>Distributed Tracing</a:t>
            </a:r>
            <a:r>
              <a:rPr lang="en-US" dirty="0">
                <a:solidFill>
                  <a:schemeClr val="tx2"/>
                </a:solidFill>
              </a:rPr>
              <a:t/>
            </a:r>
            <a:br>
              <a:rPr lang="en-US" dirty="0">
                <a:solidFill>
                  <a:schemeClr val="tx2"/>
                </a:solidFill>
              </a:rPr>
            </a:br>
            <a:r>
              <a:rPr lang="en-US" dirty="0" smtClean="0">
                <a:solidFill>
                  <a:srgbClr val="FFFFFF"/>
                </a:solidFill>
              </a:rPr>
              <a:t> </a:t>
            </a:r>
            <a:endParaRPr lang="en-US" dirty="0">
              <a:solidFill>
                <a:srgbClr val="FFFFFF"/>
              </a:solidFill>
            </a:endParaRPr>
          </a:p>
        </p:txBody>
      </p:sp>
      <p:sp>
        <p:nvSpPr>
          <p:cNvPr id="5" name="Rounded Rectangle 4"/>
          <p:cNvSpPr/>
          <p:nvPr/>
        </p:nvSpPr>
        <p:spPr>
          <a:xfrm>
            <a:off x="2512879" y="2630547"/>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p:grpSpPr>
        <p:sp>
          <p:nvSpPr>
            <p:cNvPr id="16" name="Rounded Rectangle 15"/>
            <p:cNvSpPr/>
            <p:nvPr/>
          </p:nvSpPr>
          <p:spPr>
            <a:xfrm>
              <a:off x="7467600" y="15029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199"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1821874" y="1611446"/>
            <a:ext cx="1219200"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sp>
        <p:nvSpPr>
          <p:cNvPr id="47" name="Rounded Rectangle 46"/>
          <p:cNvSpPr/>
          <p:nvPr/>
        </p:nvSpPr>
        <p:spPr bwMode="auto">
          <a:xfrm>
            <a:off x="369256" y="1510937"/>
            <a:ext cx="5716081" cy="818714"/>
          </a:xfrm>
          <a:prstGeom prst="roundRect">
            <a:avLst>
              <a:gd name="adj" fmla="val 6192"/>
            </a:avLst>
          </a:prstGeom>
          <a:no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p:grpSpPr>
        <p:sp>
          <p:nvSpPr>
            <p:cNvPr id="75" name="Magnetic Disk 74"/>
            <p:cNvSpPr/>
            <p:nvPr/>
          </p:nvSpPr>
          <p:spPr>
            <a:xfrm>
              <a:off x="7260264" y="3666238"/>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solidFill>
              <a:schemeClr val="bg2"/>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3131820" y="1612214"/>
            <a:ext cx="1513915" cy="598306"/>
          </a:xfrm>
          <a:prstGeom prst="roundRect">
            <a:avLst/>
          </a:prstGeom>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686094" y="1611446"/>
            <a:ext cx="1219200"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9486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Distributed Tracing</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endParaRPr lang="en-US" dirty="0"/>
          </a:p>
          <a:p>
            <a:endParaRPr lang="en-US" dirty="0" smtClean="0">
              <a:solidFill>
                <a:srgbClr val="262626"/>
              </a:solidFill>
            </a:endParaRPr>
          </a:p>
        </p:txBody>
      </p:sp>
      <p:pic>
        <p:nvPicPr>
          <p:cNvPr id="4" name="Content Placeholder 3"/>
          <p:cNvPicPr>
            <a:picLocks noChangeAspect="1"/>
          </p:cNvPicPr>
          <p:nvPr/>
        </p:nvPicPr>
        <p:blipFill rotWithShape="1">
          <a:blip r:embed="rId3"/>
          <a:srcRect l="1345" r="-638"/>
          <a:stretch/>
        </p:blipFill>
        <p:spPr>
          <a:xfrm>
            <a:off x="807382" y="1063157"/>
            <a:ext cx="7529236" cy="3435146"/>
          </a:xfrm>
          <a:prstGeom prst="rect">
            <a:avLst/>
          </a:prstGeom>
          <a:ln>
            <a:solidFill>
              <a:schemeClr val="bg2">
                <a:alpha val="0"/>
              </a:schemeClr>
            </a:solidFill>
          </a:ln>
        </p:spPr>
      </p:pic>
    </p:spTree>
    <p:extLst>
      <p:ext uri="{BB962C8B-B14F-4D97-AF65-F5344CB8AC3E}">
        <p14:creationId xmlns:p14="http://schemas.microsoft.com/office/powerpoint/2010/main" val="38035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bwMode="auto">
          <a:xfrm>
            <a:off x="369256" y="1510937"/>
            <a:ext cx="5716081" cy="818714"/>
          </a:xfrm>
          <a:prstGeom prst="roundRect">
            <a:avLst>
              <a:gd name="adj" fmla="val 6192"/>
            </a:avLst>
          </a:prstGeom>
          <a:solidFill>
            <a:srgbClr val="F27C3A"/>
          </a:solidFill>
          <a:ln w="12700">
            <a:solidFill>
              <a:schemeClr val="tx1">
                <a:lumMod val="40000"/>
                <a:lumOff val="60000"/>
              </a:schemeClr>
            </a:solidFill>
            <a:prstDash val="sysDash"/>
            <a:round/>
            <a:headEnd/>
            <a:tailEnd/>
          </a:ln>
        </p:spPr>
        <p:txBody>
          <a:bodyPr wrap="none" lIns="0" tIns="0" rIns="0" bIns="0" rtlCol="0" anchor="t" anchorCtr="0"/>
          <a:lstStyle/>
          <a:p>
            <a:endParaRPr lang="en-US" sz="1800" dirty="0" smtClean="0">
              <a:solidFill>
                <a:schemeClr val="tx1"/>
              </a:solidFill>
            </a:endParaRPr>
          </a:p>
        </p:txBody>
      </p:sp>
      <p:sp>
        <p:nvSpPr>
          <p:cNvPr id="2" name="Title 1"/>
          <p:cNvSpPr>
            <a:spLocks noGrp="1"/>
          </p:cNvSpPr>
          <p:nvPr>
            <p:ph type="title"/>
          </p:nvPr>
        </p:nvSpPr>
        <p:spPr/>
        <p:txBody>
          <a:bodyPr/>
          <a:lstStyle/>
          <a:p>
            <a:r>
              <a:rPr lang="en-US" dirty="0" smtClean="0">
                <a:solidFill>
                  <a:srgbClr val="FFFFFF"/>
                </a:solidFill>
              </a:rPr>
              <a:t>Process Management</a:t>
            </a:r>
            <a:endParaRPr lang="en-US" dirty="0">
              <a:solidFill>
                <a:srgbClr val="FFFFFF"/>
              </a:solidFill>
            </a:endParaRPr>
          </a:p>
        </p:txBody>
      </p:sp>
      <p:sp>
        <p:nvSpPr>
          <p:cNvPr id="5" name="Rounded Rectangle 4"/>
          <p:cNvSpPr/>
          <p:nvPr/>
        </p:nvSpPr>
        <p:spPr>
          <a:xfrm>
            <a:off x="2512879" y="2630547"/>
            <a:ext cx="1219200" cy="914400"/>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UI Server</a:t>
            </a:r>
          </a:p>
          <a:p>
            <a:pPr algn="ctr"/>
            <a:r>
              <a:rPr lang="en-US" sz="1600" dirty="0" smtClean="0"/>
              <a:t>Proxy</a:t>
            </a:r>
          </a:p>
        </p:txBody>
      </p:sp>
      <p:sp>
        <p:nvSpPr>
          <p:cNvPr id="6" name="Rounded Rectangle 5"/>
          <p:cNvSpPr/>
          <p:nvPr/>
        </p:nvSpPr>
        <p:spPr>
          <a:xfrm>
            <a:off x="4379031" y="2619300"/>
            <a:ext cx="1706308" cy="914400"/>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r>
              <a:rPr lang="en-US" sz="1400" dirty="0" smtClean="0"/>
              <a:t>Edge</a:t>
            </a:r>
          </a:p>
          <a:p>
            <a:r>
              <a:rPr lang="en-US" sz="1400" dirty="0" smtClean="0"/>
              <a:t>Service</a:t>
            </a:r>
          </a:p>
        </p:txBody>
      </p:sp>
      <p:grpSp>
        <p:nvGrpSpPr>
          <p:cNvPr id="19" name="Group 18"/>
          <p:cNvGrpSpPr/>
          <p:nvPr/>
        </p:nvGrpSpPr>
        <p:grpSpPr>
          <a:xfrm>
            <a:off x="6690389" y="2643396"/>
            <a:ext cx="1524000" cy="903106"/>
            <a:chOff x="7467600" y="1502951"/>
            <a:chExt cx="1524000" cy="903106"/>
          </a:xfrm>
          <a:solidFill>
            <a:srgbClr val="F27C3A"/>
          </a:solidFill>
        </p:grpSpPr>
        <p:sp>
          <p:nvSpPr>
            <p:cNvPr id="16" name="Rounded Rectangle 15"/>
            <p:cNvSpPr/>
            <p:nvPr/>
          </p:nvSpPr>
          <p:spPr>
            <a:xfrm>
              <a:off x="7467600" y="1502951"/>
              <a:ext cx="1219200" cy="598306"/>
            </a:xfrm>
            <a:prstGeom prst="roundRect">
              <a:avLst/>
            </a:prstGeom>
            <a:grp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7" name="Rounded Rectangle 16"/>
            <p:cNvSpPr/>
            <p:nvPr/>
          </p:nvSpPr>
          <p:spPr>
            <a:xfrm>
              <a:off x="7620000" y="1655351"/>
              <a:ext cx="1219200" cy="598306"/>
            </a:xfrm>
            <a:prstGeom prst="roundRect">
              <a:avLst/>
            </a:prstGeom>
            <a:grp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sp>
          <p:nvSpPr>
            <p:cNvPr id="18" name="Rounded Rectangle 17"/>
            <p:cNvSpPr/>
            <p:nvPr/>
          </p:nvSpPr>
          <p:spPr>
            <a:xfrm>
              <a:off x="7772400" y="1807751"/>
              <a:ext cx="1219200" cy="598306"/>
            </a:xfrm>
            <a:prstGeom prst="roundRect">
              <a:avLst/>
            </a:prstGeom>
            <a:grp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Backend Service</a:t>
              </a:r>
            </a:p>
            <a:p>
              <a:pPr algn="ctr"/>
              <a:endParaRPr lang="en-US" sz="1400" dirty="0"/>
            </a:p>
          </p:txBody>
        </p:sp>
      </p:grpSp>
      <p:cxnSp>
        <p:nvCxnSpPr>
          <p:cNvPr id="20" name="Straight Arrow Connector 19"/>
          <p:cNvCxnSpPr>
            <a:endCxn id="16" idx="1"/>
          </p:cNvCxnSpPr>
          <p:nvPr/>
        </p:nvCxnSpPr>
        <p:spPr>
          <a:xfrm>
            <a:off x="6085338" y="2942549"/>
            <a:ext cx="605051"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a:endCxn id="17" idx="1"/>
          </p:cNvCxnSpPr>
          <p:nvPr/>
        </p:nvCxnSpPr>
        <p:spPr>
          <a:xfrm>
            <a:off x="6085339" y="3076500"/>
            <a:ext cx="757450" cy="184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1"/>
          </p:cNvCxnSpPr>
          <p:nvPr/>
        </p:nvCxnSpPr>
        <p:spPr>
          <a:xfrm>
            <a:off x="6085338" y="3241702"/>
            <a:ext cx="909851" cy="56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19613" y="2632102"/>
            <a:ext cx="1219200" cy="914400"/>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600" dirty="0" smtClean="0"/>
              <a:t>Client</a:t>
            </a:r>
          </a:p>
          <a:p>
            <a:pPr algn="ctr"/>
            <a:r>
              <a:rPr lang="en-US" sz="1600" dirty="0" smtClean="0"/>
              <a:t>UI</a:t>
            </a:r>
            <a:endParaRPr lang="en-US" sz="1600" dirty="0"/>
          </a:p>
          <a:p>
            <a:pPr algn="ctr"/>
            <a:r>
              <a:rPr lang="en-US" sz="1200" dirty="0" smtClean="0"/>
              <a:t>(JavaScript)</a:t>
            </a:r>
            <a:endParaRPr lang="en-US" sz="1200" dirty="0"/>
          </a:p>
        </p:txBody>
      </p:sp>
      <p:cxnSp>
        <p:nvCxnSpPr>
          <p:cNvPr id="34" name="Straight Arrow Connector 33"/>
          <p:cNvCxnSpPr>
            <a:stCxn id="33" idx="3"/>
            <a:endCxn id="5" idx="1"/>
          </p:cNvCxnSpPr>
          <p:nvPr/>
        </p:nvCxnSpPr>
        <p:spPr>
          <a:xfrm flipV="1">
            <a:off x="1938813" y="3087747"/>
            <a:ext cx="574066" cy="1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 idx="3"/>
            <a:endCxn id="6" idx="1"/>
          </p:cNvCxnSpPr>
          <p:nvPr/>
        </p:nvCxnSpPr>
        <p:spPr>
          <a:xfrm flipV="1">
            <a:off x="3732079" y="3076500"/>
            <a:ext cx="646952" cy="112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1824048" y="1611446"/>
            <a:ext cx="1219200"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err="1" smtClean="0"/>
              <a:t>Config</a:t>
            </a:r>
            <a:endParaRPr lang="en-US" sz="1400" dirty="0" smtClean="0"/>
          </a:p>
          <a:p>
            <a:pPr algn="ctr"/>
            <a:r>
              <a:rPr lang="en-US" sz="1400" dirty="0" smtClean="0"/>
              <a:t>Server</a:t>
            </a:r>
          </a:p>
          <a:p>
            <a:pPr algn="ctr"/>
            <a:endParaRPr lang="en-US" sz="1400" dirty="0"/>
          </a:p>
        </p:txBody>
      </p:sp>
      <p:sp>
        <p:nvSpPr>
          <p:cNvPr id="45" name="Rounded Rectangle 44"/>
          <p:cNvSpPr/>
          <p:nvPr/>
        </p:nvSpPr>
        <p:spPr>
          <a:xfrm>
            <a:off x="3156368" y="1611446"/>
            <a:ext cx="1219200"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Service</a:t>
            </a:r>
          </a:p>
          <a:p>
            <a:pPr algn="ctr"/>
            <a:r>
              <a:rPr lang="en-US" sz="1400" dirty="0" smtClean="0"/>
              <a:t>Registry</a:t>
            </a:r>
          </a:p>
          <a:p>
            <a:pPr algn="ctr"/>
            <a:endParaRPr lang="en-US" sz="1400" dirty="0"/>
          </a:p>
        </p:txBody>
      </p:sp>
      <p:cxnSp>
        <p:nvCxnSpPr>
          <p:cNvPr id="49" name="Straight Arrow Connector 48"/>
          <p:cNvCxnSpPr>
            <a:stCxn id="5" idx="0"/>
          </p:cNvCxnSpPr>
          <p:nvPr/>
        </p:nvCxnSpPr>
        <p:spPr>
          <a:xfrm flipV="1">
            <a:off x="3122479" y="2329651"/>
            <a:ext cx="0" cy="3008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0"/>
          </p:cNvCxnSpPr>
          <p:nvPr/>
        </p:nvCxnSpPr>
        <p:spPr>
          <a:xfrm flipV="1">
            <a:off x="5232185" y="2329652"/>
            <a:ext cx="0" cy="28964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16" idx="0"/>
            <a:endCxn id="47" idx="3"/>
          </p:cNvCxnSpPr>
          <p:nvPr/>
        </p:nvCxnSpPr>
        <p:spPr>
          <a:xfrm rot="16200000" flipV="1">
            <a:off x="6331112" y="1674519"/>
            <a:ext cx="723102" cy="1214652"/>
          </a:xfrm>
          <a:prstGeom prst="bentConnector2">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Magnetic Disk 67"/>
          <p:cNvSpPr/>
          <p:nvPr/>
        </p:nvSpPr>
        <p:spPr>
          <a:xfrm>
            <a:off x="5041133" y="3916737"/>
            <a:ext cx="404872" cy="339510"/>
          </a:xfrm>
          <a:prstGeom prst="flowChartMagneticDisk">
            <a:avLst/>
          </a:prstGeom>
          <a:solidFill>
            <a:srgbClr val="F27C3A"/>
          </a:solid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 idx="2"/>
            <a:endCxn id="68" idx="1"/>
          </p:cNvCxnSpPr>
          <p:nvPr/>
        </p:nvCxnSpPr>
        <p:spPr>
          <a:xfrm>
            <a:off x="5232185" y="3533700"/>
            <a:ext cx="11384" cy="38303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7344457" y="3533700"/>
            <a:ext cx="0" cy="3830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6888546" y="3912910"/>
            <a:ext cx="926175" cy="527536"/>
            <a:chOff x="6738961" y="3666238"/>
            <a:chExt cx="926175" cy="527536"/>
          </a:xfrm>
          <a:solidFill>
            <a:srgbClr val="F27C3A"/>
          </a:solidFill>
        </p:grpSpPr>
        <p:sp>
          <p:nvSpPr>
            <p:cNvPr id="75" name="Magnetic Disk 74"/>
            <p:cNvSpPr/>
            <p:nvPr/>
          </p:nvSpPr>
          <p:spPr>
            <a:xfrm>
              <a:off x="7260264" y="3666238"/>
              <a:ext cx="404872" cy="339510"/>
            </a:xfrm>
            <a:prstGeom prst="flowChartMagneticDisk">
              <a:avLst/>
            </a:prstGeom>
            <a:grp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agnetic Disk 75"/>
            <p:cNvSpPr/>
            <p:nvPr/>
          </p:nvSpPr>
          <p:spPr>
            <a:xfrm>
              <a:off x="6738961" y="3684509"/>
              <a:ext cx="404872" cy="339510"/>
            </a:xfrm>
            <a:prstGeom prst="flowChartMagneticDisk">
              <a:avLst/>
            </a:prstGeom>
            <a:grp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agnetic Disk 73"/>
            <p:cNvSpPr/>
            <p:nvPr/>
          </p:nvSpPr>
          <p:spPr>
            <a:xfrm>
              <a:off x="7032377" y="3854264"/>
              <a:ext cx="404872" cy="339510"/>
            </a:xfrm>
            <a:prstGeom prst="flowChartMagneticDisk">
              <a:avLst/>
            </a:prstGeom>
            <a:grpFill/>
            <a:ln w="63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 name="Rectangle 81"/>
          <p:cNvSpPr/>
          <p:nvPr/>
        </p:nvSpPr>
        <p:spPr>
          <a:xfrm>
            <a:off x="5685043" y="2699720"/>
            <a:ext cx="400295" cy="750706"/>
          </a:xfrm>
          <a:prstGeom prst="rect">
            <a:avLst/>
          </a:prstGeom>
          <a:solidFill>
            <a:srgbClr val="F27C3A"/>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Load Balancing</a:t>
            </a:r>
            <a:endParaRPr lang="en-US" sz="1050" dirty="0">
              <a:solidFill>
                <a:srgbClr val="000000"/>
              </a:solidFill>
            </a:endParaRPr>
          </a:p>
        </p:txBody>
      </p:sp>
      <p:sp>
        <p:nvSpPr>
          <p:cNvPr id="30" name="Rectangle 29"/>
          <p:cNvSpPr/>
          <p:nvPr/>
        </p:nvSpPr>
        <p:spPr>
          <a:xfrm>
            <a:off x="5295694" y="2708856"/>
            <a:ext cx="400295" cy="750706"/>
          </a:xfrm>
          <a:prstGeom prst="rect">
            <a:avLst/>
          </a:prstGeom>
          <a:solidFill>
            <a:srgbClr val="F27C3A"/>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000000"/>
                </a:solidFill>
              </a:rPr>
              <a:t>Circuit Breaker</a:t>
            </a:r>
            <a:endParaRPr lang="en-US" sz="1050" dirty="0">
              <a:solidFill>
                <a:srgbClr val="000000"/>
              </a:solidFill>
            </a:endParaRPr>
          </a:p>
        </p:txBody>
      </p:sp>
      <p:sp>
        <p:nvSpPr>
          <p:cNvPr id="32" name="Rounded Rectangle 31"/>
          <p:cNvSpPr/>
          <p:nvPr/>
        </p:nvSpPr>
        <p:spPr>
          <a:xfrm>
            <a:off x="4483143" y="1612214"/>
            <a:ext cx="1513915"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Circuit Breaker Dashboard</a:t>
            </a:r>
            <a:endParaRPr lang="en-US" sz="1400" dirty="0"/>
          </a:p>
        </p:txBody>
      </p:sp>
      <p:sp>
        <p:nvSpPr>
          <p:cNvPr id="35" name="Rounded Rectangle 34"/>
          <p:cNvSpPr/>
          <p:nvPr/>
        </p:nvSpPr>
        <p:spPr>
          <a:xfrm>
            <a:off x="499103" y="1596411"/>
            <a:ext cx="1219200" cy="598306"/>
          </a:xfrm>
          <a:prstGeom prst="roundRect">
            <a:avLst/>
          </a:prstGeom>
          <a:solidFill>
            <a:srgbClr val="F27C3A"/>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400" dirty="0" smtClean="0"/>
              <a:t>Tracing Dashboard</a:t>
            </a:r>
            <a:endParaRPr lang="en-US" sz="1400" dirty="0"/>
          </a:p>
        </p:txBody>
      </p:sp>
    </p:spTree>
    <p:extLst>
      <p:ext uri="{BB962C8B-B14F-4D97-AF65-F5344CB8AC3E}">
        <p14:creationId xmlns:p14="http://schemas.microsoft.com/office/powerpoint/2010/main" val="3924579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9" name="Content Placeholder 2"/>
          <p:cNvSpPr txBox="1">
            <a:spLocks/>
          </p:cNvSpPr>
          <p:nvPr/>
        </p:nvSpPr>
        <p:spPr>
          <a:xfrm>
            <a:off x="143880" y="2819659"/>
            <a:ext cx="3024108"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smtClean="0"/>
              <a:t>Cloud Computing</a:t>
            </a:r>
          </a:p>
          <a:p>
            <a:r>
              <a:rPr lang="en-US" smtClean="0"/>
              <a:t>New Demands</a:t>
            </a:r>
          </a:p>
          <a:p>
            <a:r>
              <a:rPr lang="en-US" smtClean="0"/>
              <a:t>Being Reactive</a:t>
            </a:r>
            <a:endParaRPr lang="en-US" dirty="0" smtClean="0"/>
          </a:p>
        </p:txBody>
      </p:sp>
      <p:sp>
        <p:nvSpPr>
          <p:cNvPr id="11" name="Content Placeholder 2"/>
          <p:cNvSpPr txBox="1">
            <a:spLocks/>
          </p:cNvSpPr>
          <p:nvPr/>
        </p:nvSpPr>
        <p:spPr>
          <a:xfrm>
            <a:off x="3337560" y="2819659"/>
            <a:ext cx="2468881"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200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Reactive Design</a:t>
            </a:r>
          </a:p>
          <a:p>
            <a:r>
              <a:rPr lang="en-US" dirty="0" smtClean="0"/>
              <a:t>12 Factor Apps</a:t>
            </a:r>
          </a:p>
          <a:p>
            <a:r>
              <a:rPr lang="en-US" dirty="0" smtClean="0"/>
              <a:t>Microservices</a:t>
            </a:r>
          </a:p>
          <a:p>
            <a:r>
              <a:rPr lang="en-US" dirty="0" smtClean="0"/>
              <a:t>Design Patterns</a:t>
            </a:r>
          </a:p>
        </p:txBody>
      </p:sp>
    </p:spTree>
    <p:extLst>
      <p:ext uri="{BB962C8B-B14F-4D97-AF65-F5344CB8AC3E}">
        <p14:creationId xmlns:p14="http://schemas.microsoft.com/office/powerpoint/2010/main" val="138892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Structured Automation</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lnSpcReduction="10000"/>
          </a:bodyPr>
          <a:lstStyle/>
          <a:p>
            <a:r>
              <a:rPr lang="en-US" dirty="0" smtClean="0">
                <a:solidFill>
                  <a:srgbClr val="FFFFFF"/>
                </a:solidFill>
              </a:rPr>
              <a:t>Groundwork </a:t>
            </a:r>
            <a:r>
              <a:rPr lang="en-US" dirty="0">
                <a:solidFill>
                  <a:srgbClr val="FFFFFF"/>
                </a:solidFill>
              </a:rPr>
              <a:t>for </a:t>
            </a:r>
            <a:r>
              <a:rPr lang="en-US" dirty="0" err="1">
                <a:solidFill>
                  <a:srgbClr val="FFFFFF"/>
                </a:solidFill>
              </a:rPr>
              <a:t>devops</a:t>
            </a:r>
            <a:endParaRPr lang="en-US" dirty="0">
              <a:solidFill>
                <a:srgbClr val="FFFFFF"/>
              </a:solidFill>
            </a:endParaRPr>
          </a:p>
          <a:p>
            <a:r>
              <a:rPr lang="en-US" dirty="0" smtClean="0">
                <a:solidFill>
                  <a:srgbClr val="FFFFFF"/>
                </a:solidFill>
              </a:rPr>
              <a:t>Self-service</a:t>
            </a:r>
          </a:p>
          <a:p>
            <a:r>
              <a:rPr lang="en-US" dirty="0" smtClean="0">
                <a:solidFill>
                  <a:srgbClr val="FFFFFF"/>
                </a:solidFill>
              </a:rPr>
              <a:t>Rapid, automated provisioning</a:t>
            </a:r>
          </a:p>
          <a:p>
            <a:r>
              <a:rPr lang="en-US" dirty="0" smtClean="0">
                <a:solidFill>
                  <a:srgbClr val="FFFFFF"/>
                </a:solidFill>
              </a:rPr>
              <a:t>Predictability and consistency</a:t>
            </a:r>
          </a:p>
          <a:p>
            <a:pPr lvl="1"/>
            <a:r>
              <a:rPr lang="en-US" dirty="0" smtClean="0">
                <a:solidFill>
                  <a:srgbClr val="FFFFFF"/>
                </a:solidFill>
              </a:rPr>
              <a:t>not ad-hoc!</a:t>
            </a:r>
          </a:p>
          <a:p>
            <a:r>
              <a:rPr lang="en-US" dirty="0" smtClean="0">
                <a:solidFill>
                  <a:srgbClr val="FFFFFF"/>
                </a:solidFill>
              </a:rPr>
              <a:t>Visibility (monitoring &amp; metrics)</a:t>
            </a:r>
          </a:p>
          <a:p>
            <a:r>
              <a:rPr lang="en-US" dirty="0" smtClean="0">
                <a:solidFill>
                  <a:srgbClr val="FFFFFF"/>
                </a:solidFill>
              </a:rPr>
              <a:t>Continuous delivery on Day 2, too!</a:t>
            </a:r>
          </a:p>
        </p:txBody>
      </p:sp>
      <p:pic>
        <p:nvPicPr>
          <p:cNvPr id="5" name="Picture 4"/>
          <p:cNvPicPr>
            <a:picLocks noChangeAspect="1"/>
          </p:cNvPicPr>
          <p:nvPr/>
        </p:nvPicPr>
        <p:blipFill>
          <a:blip r:embed="rId3"/>
          <a:stretch>
            <a:fillRect/>
          </a:stretch>
        </p:blipFill>
        <p:spPr>
          <a:xfrm>
            <a:off x="5674599" y="963509"/>
            <a:ext cx="3204665" cy="3600460"/>
          </a:xfrm>
          <a:prstGeom prst="rect">
            <a:avLst/>
          </a:prstGeom>
        </p:spPr>
      </p:pic>
    </p:spTree>
    <p:extLst>
      <p:ext uri="{BB962C8B-B14F-4D97-AF65-F5344CB8AC3E}">
        <p14:creationId xmlns:p14="http://schemas.microsoft.com/office/powerpoint/2010/main" val="4208724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alpha val="17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alpha val="17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11" name="Content Placeholder 2"/>
          <p:cNvSpPr txBox="1">
            <a:spLocks/>
          </p:cNvSpPr>
          <p:nvPr/>
        </p:nvSpPr>
        <p:spPr>
          <a:xfrm>
            <a:off x="6166003" y="2819659"/>
            <a:ext cx="2811737"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Tools</a:t>
            </a:r>
          </a:p>
          <a:p>
            <a:r>
              <a:rPr lang="en-US" dirty="0" smtClean="0"/>
              <a:t>Platform</a:t>
            </a:r>
          </a:p>
          <a:p>
            <a:r>
              <a:rPr lang="en-US" dirty="0" smtClean="0"/>
              <a:t>Process and Culture</a:t>
            </a:r>
          </a:p>
        </p:txBody>
      </p:sp>
    </p:spTree>
    <p:extLst>
      <p:ext uri="{BB962C8B-B14F-4D97-AF65-F5344CB8AC3E}">
        <p14:creationId xmlns:p14="http://schemas.microsoft.com/office/powerpoint/2010/main" val="75867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Spring I/O</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a:t>Spring Boot</a:t>
            </a:r>
          </a:p>
          <a:p>
            <a:pPr lvl="1"/>
            <a:r>
              <a:rPr lang="en-US" dirty="0"/>
              <a:t>How you build </a:t>
            </a:r>
            <a:r>
              <a:rPr lang="en-US" dirty="0" smtClean="0"/>
              <a:t>an app</a:t>
            </a:r>
            <a:endParaRPr lang="en-US" dirty="0"/>
          </a:p>
          <a:p>
            <a:r>
              <a:rPr lang="en-US" dirty="0"/>
              <a:t>Spring Cloud</a:t>
            </a:r>
          </a:p>
          <a:p>
            <a:pPr lvl="1"/>
            <a:r>
              <a:rPr lang="en-US" dirty="0"/>
              <a:t>Pieces for Cloud Native</a:t>
            </a:r>
          </a:p>
          <a:p>
            <a:r>
              <a:rPr lang="en-US" dirty="0"/>
              <a:t>Spring </a:t>
            </a:r>
            <a:r>
              <a:rPr lang="en-US" dirty="0" smtClean="0"/>
              <a:t>Core</a:t>
            </a:r>
            <a:endParaRPr lang="en-US" dirty="0"/>
          </a:p>
        </p:txBody>
      </p:sp>
      <p:pic>
        <p:nvPicPr>
          <p:cNvPr id="4" name="Picture 3" descr="platform-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203" y="812567"/>
            <a:ext cx="3863961" cy="3395076"/>
          </a:xfrm>
          <a:prstGeom prst="rect">
            <a:avLst/>
          </a:prstGeom>
        </p:spPr>
      </p:pic>
    </p:spTree>
    <p:extLst>
      <p:ext uri="{BB962C8B-B14F-4D97-AF65-F5344CB8AC3E}">
        <p14:creationId xmlns:p14="http://schemas.microsoft.com/office/powerpoint/2010/main" val="317747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Spring Boot</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fontScale="92500" lnSpcReduction="20000"/>
          </a:bodyPr>
          <a:lstStyle/>
          <a:p>
            <a:r>
              <a:rPr lang="en-US" dirty="0">
                <a:solidFill>
                  <a:srgbClr val="FFFFFF"/>
                </a:solidFill>
              </a:rPr>
              <a:t>“</a:t>
            </a:r>
            <a:r>
              <a:rPr lang="en-US" dirty="0" err="1">
                <a:solidFill>
                  <a:srgbClr val="FFFFFF"/>
                </a:solidFill>
              </a:rPr>
              <a:t>Microframework</a:t>
            </a:r>
            <a:r>
              <a:rPr lang="en-US" dirty="0" smtClean="0">
                <a:solidFill>
                  <a:srgbClr val="FFFFFF"/>
                </a:solidFill>
              </a:rPr>
              <a:t>”</a:t>
            </a:r>
          </a:p>
          <a:p>
            <a:r>
              <a:rPr lang="en-US" dirty="0" smtClean="0">
                <a:solidFill>
                  <a:srgbClr val="FFFFFF"/>
                </a:solidFill>
              </a:rPr>
              <a:t>Opinionated</a:t>
            </a:r>
          </a:p>
          <a:p>
            <a:r>
              <a:rPr lang="en-US" dirty="0" smtClean="0">
                <a:solidFill>
                  <a:srgbClr val="FFFFFF"/>
                </a:solidFill>
              </a:rPr>
              <a:t>Convention </a:t>
            </a:r>
            <a:r>
              <a:rPr lang="en-US" dirty="0">
                <a:solidFill>
                  <a:srgbClr val="FFFFFF"/>
                </a:solidFill>
              </a:rPr>
              <a:t>over </a:t>
            </a:r>
            <a:r>
              <a:rPr lang="en-US" dirty="0" smtClean="0">
                <a:solidFill>
                  <a:srgbClr val="FFFFFF"/>
                </a:solidFill>
              </a:rPr>
              <a:t>configuration</a:t>
            </a:r>
          </a:p>
          <a:p>
            <a:r>
              <a:rPr lang="en-US" dirty="0" smtClean="0">
                <a:solidFill>
                  <a:srgbClr val="FFFFFF"/>
                </a:solidFill>
              </a:rPr>
              <a:t>Production ready</a:t>
            </a:r>
          </a:p>
          <a:p>
            <a:r>
              <a:rPr lang="en-US" dirty="0" smtClean="0">
                <a:solidFill>
                  <a:srgbClr val="FFFFFF"/>
                </a:solidFill>
              </a:rPr>
              <a:t>Ops Friendly</a:t>
            </a:r>
          </a:p>
          <a:p>
            <a:pPr lvl="1"/>
            <a:r>
              <a:rPr lang="en-US" dirty="0" smtClean="0">
                <a:solidFill>
                  <a:srgbClr val="FFFFFF"/>
                </a:solidFill>
              </a:rPr>
              <a:t>Self contained</a:t>
            </a:r>
          </a:p>
          <a:p>
            <a:pPr lvl="1"/>
            <a:r>
              <a:rPr lang="en-US" dirty="0" smtClean="0">
                <a:solidFill>
                  <a:srgbClr val="FFFFFF"/>
                </a:solidFill>
              </a:rPr>
              <a:t>Health </a:t>
            </a:r>
            <a:r>
              <a:rPr lang="en-US" dirty="0">
                <a:solidFill>
                  <a:srgbClr val="FFFFFF"/>
                </a:solidFill>
              </a:rPr>
              <a:t>and </a:t>
            </a:r>
            <a:r>
              <a:rPr lang="en-US" dirty="0" smtClean="0">
                <a:solidFill>
                  <a:srgbClr val="FFFFFF"/>
                </a:solidFill>
              </a:rPr>
              <a:t>metrics</a:t>
            </a:r>
          </a:p>
          <a:p>
            <a:pPr lvl="1"/>
            <a:r>
              <a:rPr lang="en-US" dirty="0" smtClean="0">
                <a:solidFill>
                  <a:srgbClr val="FFFFFF"/>
                </a:solidFill>
              </a:rPr>
              <a:t>Externally </a:t>
            </a:r>
            <a:r>
              <a:rPr lang="en-US" dirty="0">
                <a:solidFill>
                  <a:srgbClr val="FFFFFF"/>
                </a:solidFill>
              </a:rPr>
              <a:t>configurable</a:t>
            </a:r>
          </a:p>
        </p:txBody>
      </p:sp>
    </p:spTree>
    <p:extLst>
      <p:ext uri="{BB962C8B-B14F-4D97-AF65-F5344CB8AC3E}">
        <p14:creationId xmlns:p14="http://schemas.microsoft.com/office/powerpoint/2010/main" val="198138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Spring Cloud</a:t>
            </a:r>
            <a:endParaRPr lang="en-US" dirty="0">
              <a:solidFill>
                <a:srgbClr val="FFFFFF"/>
              </a:solidFill>
            </a:endParaRPr>
          </a:p>
        </p:txBody>
      </p:sp>
      <p:sp>
        <p:nvSpPr>
          <p:cNvPr id="4" name="Content Placeholder 2"/>
          <p:cNvSpPr>
            <a:spLocks noGrp="1"/>
          </p:cNvSpPr>
          <p:nvPr>
            <p:ph sz="quarter" idx="10"/>
          </p:nvPr>
        </p:nvSpPr>
        <p:spPr>
          <a:xfrm>
            <a:off x="457199" y="1108074"/>
            <a:ext cx="8545965" cy="3273007"/>
          </a:xfrm>
        </p:spPr>
        <p:txBody>
          <a:bodyPr>
            <a:normAutofit lnSpcReduction="10000"/>
          </a:bodyPr>
          <a:lstStyle/>
          <a:p>
            <a:r>
              <a:rPr lang="en-US" dirty="0" smtClean="0">
                <a:solidFill>
                  <a:srgbClr val="FFFFFF"/>
                </a:solidFill>
              </a:rPr>
              <a:t>Distributed/versioned configuration</a:t>
            </a:r>
          </a:p>
          <a:p>
            <a:r>
              <a:rPr lang="en-US" dirty="0" smtClean="0">
                <a:solidFill>
                  <a:srgbClr val="FFFFFF"/>
                </a:solidFill>
              </a:rPr>
              <a:t>Service registry and discovery</a:t>
            </a:r>
          </a:p>
          <a:p>
            <a:r>
              <a:rPr lang="en-US" dirty="0" smtClean="0">
                <a:solidFill>
                  <a:srgbClr val="FFFFFF"/>
                </a:solidFill>
              </a:rPr>
              <a:t>Routing</a:t>
            </a:r>
          </a:p>
          <a:p>
            <a:r>
              <a:rPr lang="en-US" dirty="0" smtClean="0">
                <a:solidFill>
                  <a:srgbClr val="FFFFFF"/>
                </a:solidFill>
              </a:rPr>
              <a:t>Service-to-service calls</a:t>
            </a:r>
          </a:p>
          <a:p>
            <a:r>
              <a:rPr lang="en-US" dirty="0" smtClean="0">
                <a:solidFill>
                  <a:srgbClr val="FFFFFF"/>
                </a:solidFill>
              </a:rPr>
              <a:t>Load balancing</a:t>
            </a:r>
          </a:p>
          <a:p>
            <a:r>
              <a:rPr lang="en-US" dirty="0" smtClean="0">
                <a:solidFill>
                  <a:srgbClr val="FFFFFF"/>
                </a:solidFill>
              </a:rPr>
              <a:t>Circuit Breakers</a:t>
            </a:r>
          </a:p>
          <a:p>
            <a:r>
              <a:rPr lang="en-US" dirty="0" smtClean="0">
                <a:solidFill>
                  <a:srgbClr val="FFFFFF"/>
                </a:solidFill>
              </a:rPr>
              <a:t>More…</a:t>
            </a:r>
          </a:p>
        </p:txBody>
      </p:sp>
    </p:spTree>
    <p:extLst>
      <p:ext uri="{BB962C8B-B14F-4D97-AF65-F5344CB8AC3E}">
        <p14:creationId xmlns:p14="http://schemas.microsoft.com/office/powerpoint/2010/main" val="687299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Spring Cloud Netflix Components</a:t>
            </a:r>
            <a:endParaRPr lang="en-US" dirty="0">
              <a:solidFill>
                <a:srgbClr val="FFFFFF"/>
              </a:solidFill>
            </a:endParaRPr>
          </a:p>
        </p:txBody>
      </p:sp>
      <p:grpSp>
        <p:nvGrpSpPr>
          <p:cNvPr id="6" name="Group 5"/>
          <p:cNvGrpSpPr/>
          <p:nvPr/>
        </p:nvGrpSpPr>
        <p:grpSpPr>
          <a:xfrm>
            <a:off x="302552" y="1132504"/>
            <a:ext cx="1363579" cy="1390617"/>
            <a:chOff x="1991895" y="1831172"/>
            <a:chExt cx="1363579" cy="1390617"/>
          </a:xfrm>
        </p:grpSpPr>
        <p:grpSp>
          <p:nvGrpSpPr>
            <p:cNvPr id="7" name="Group 6"/>
            <p:cNvGrpSpPr/>
            <p:nvPr/>
          </p:nvGrpSpPr>
          <p:grpSpPr>
            <a:xfrm>
              <a:off x="1991895" y="1844842"/>
              <a:ext cx="1363579" cy="1376947"/>
              <a:chOff x="1991895" y="1844842"/>
              <a:chExt cx="1363579" cy="1376947"/>
            </a:xfrm>
          </p:grpSpPr>
          <p:cxnSp>
            <p:nvCxnSpPr>
              <p:cNvPr id="10" name="Straight Connector 9"/>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11" name="Rectangle 10"/>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pic>
          <p:nvPicPr>
            <p:cNvPr id="8" name="Picture 7" descr="ribb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0" y="2177214"/>
              <a:ext cx="679450" cy="1019175"/>
            </a:xfrm>
            <a:prstGeom prst="rect">
              <a:avLst/>
            </a:prstGeom>
          </p:spPr>
        </p:pic>
        <p:sp>
          <p:nvSpPr>
            <p:cNvPr id="9" name="TextBox 8"/>
            <p:cNvSpPr txBox="1"/>
            <p:nvPr/>
          </p:nvSpPr>
          <p:spPr>
            <a:xfrm>
              <a:off x="2311400" y="1831172"/>
              <a:ext cx="7105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chemeClr val="accent1"/>
                  </a:solidFill>
                  <a:effectLst/>
                  <a:uFill>
                    <a:solidFill>
                      <a:srgbClr val="4D4D4D"/>
                    </a:solidFill>
                  </a:uFill>
                  <a:latin typeface="Arial"/>
                  <a:ea typeface="Arial"/>
                  <a:cs typeface="Arial"/>
                  <a:sym typeface="Arial"/>
                </a:rPr>
                <a:t>Ribbon</a:t>
              </a:r>
              <a:endParaRPr kumimoji="0" lang="en-US" sz="1400" b="1" i="0" u="none" strike="noStrike" cap="none" spc="0" normalizeH="0" baseline="0" dirty="0">
                <a:ln>
                  <a:noFill/>
                </a:ln>
                <a:solidFill>
                  <a:schemeClr val="accent1"/>
                </a:solidFill>
                <a:effectLst/>
                <a:uFill>
                  <a:solidFill>
                    <a:srgbClr val="4D4D4D"/>
                  </a:solidFill>
                </a:uFill>
                <a:latin typeface="Arial"/>
                <a:ea typeface="Arial"/>
                <a:cs typeface="Arial"/>
                <a:sym typeface="Arial"/>
              </a:endParaRPr>
            </a:p>
          </p:txBody>
        </p:sp>
      </p:grpSp>
      <p:grpSp>
        <p:nvGrpSpPr>
          <p:cNvPr id="12" name="Group 11"/>
          <p:cNvGrpSpPr/>
          <p:nvPr/>
        </p:nvGrpSpPr>
        <p:grpSpPr>
          <a:xfrm>
            <a:off x="1869574" y="1132504"/>
            <a:ext cx="1363579" cy="1376947"/>
            <a:chOff x="4003174" y="1819442"/>
            <a:chExt cx="1363579" cy="1376947"/>
          </a:xfrm>
        </p:grpSpPr>
        <p:grpSp>
          <p:nvGrpSpPr>
            <p:cNvPr id="13" name="Group 12"/>
            <p:cNvGrpSpPr/>
            <p:nvPr/>
          </p:nvGrpSpPr>
          <p:grpSpPr>
            <a:xfrm>
              <a:off x="4003174" y="1819442"/>
              <a:ext cx="1363579" cy="1376947"/>
              <a:chOff x="1991895" y="1844842"/>
              <a:chExt cx="1363579" cy="1376947"/>
            </a:xfrm>
          </p:grpSpPr>
          <p:cxnSp>
            <p:nvCxnSpPr>
              <p:cNvPr id="16" name="Straight Connector 15"/>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17" name="Rectangle 16"/>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pic>
          <p:nvPicPr>
            <p:cNvPr id="14" name="Picture 13" descr="archaiu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524" y="2228014"/>
              <a:ext cx="600576" cy="900864"/>
            </a:xfrm>
            <a:prstGeom prst="rect">
              <a:avLst/>
            </a:prstGeom>
          </p:spPr>
        </p:pic>
        <p:sp>
          <p:nvSpPr>
            <p:cNvPr id="15" name="Rectangle 14"/>
            <p:cNvSpPr/>
            <p:nvPr/>
          </p:nvSpPr>
          <p:spPr>
            <a:xfrm>
              <a:off x="4221947" y="1819442"/>
              <a:ext cx="952955" cy="307777"/>
            </a:xfrm>
            <a:prstGeom prst="rect">
              <a:avLst/>
            </a:prstGeom>
          </p:spPr>
          <p:txBody>
            <a:bodyPr wrap="none">
              <a:spAutoFit/>
            </a:bodyPr>
            <a:lstStyle/>
            <a:p>
              <a:r>
                <a:rPr lang="en-US" sz="1400" b="1" dirty="0" err="1" smtClean="0">
                  <a:solidFill>
                    <a:schemeClr val="accent1"/>
                  </a:solidFill>
                </a:rPr>
                <a:t>Archaius</a:t>
              </a:r>
              <a:endParaRPr lang="en-US" sz="1400" dirty="0"/>
            </a:p>
          </p:txBody>
        </p:sp>
      </p:grpSp>
      <p:grpSp>
        <p:nvGrpSpPr>
          <p:cNvPr id="18" name="Group 17"/>
          <p:cNvGrpSpPr/>
          <p:nvPr/>
        </p:nvGrpSpPr>
        <p:grpSpPr>
          <a:xfrm>
            <a:off x="366713" y="3110511"/>
            <a:ext cx="1363579" cy="1376947"/>
            <a:chOff x="366713" y="2951745"/>
            <a:chExt cx="1363579" cy="1376947"/>
          </a:xfrm>
        </p:grpSpPr>
        <p:sp>
          <p:nvSpPr>
            <p:cNvPr id="19" name="Rectangle 18"/>
            <p:cNvSpPr/>
            <p:nvPr/>
          </p:nvSpPr>
          <p:spPr>
            <a:xfrm>
              <a:off x="622057" y="2951745"/>
              <a:ext cx="787395" cy="307777"/>
            </a:xfrm>
            <a:prstGeom prst="rect">
              <a:avLst/>
            </a:prstGeom>
          </p:spPr>
          <p:txBody>
            <a:bodyPr wrap="none">
              <a:spAutoFit/>
            </a:bodyPr>
            <a:lstStyle/>
            <a:p>
              <a:r>
                <a:rPr lang="en-US" sz="1400" b="1" dirty="0" smtClean="0">
                  <a:solidFill>
                    <a:schemeClr val="accent1"/>
                  </a:solidFill>
                </a:rPr>
                <a:t>Eureka</a:t>
              </a:r>
              <a:endParaRPr lang="en-US" sz="1400" dirty="0"/>
            </a:p>
          </p:txBody>
        </p:sp>
        <p:grpSp>
          <p:nvGrpSpPr>
            <p:cNvPr id="20" name="Group 19"/>
            <p:cNvGrpSpPr/>
            <p:nvPr/>
          </p:nvGrpSpPr>
          <p:grpSpPr>
            <a:xfrm>
              <a:off x="366713" y="2951745"/>
              <a:ext cx="1363579" cy="1376947"/>
              <a:chOff x="1991895" y="1844842"/>
              <a:chExt cx="1363579" cy="1376947"/>
            </a:xfrm>
          </p:grpSpPr>
          <p:cxnSp>
            <p:nvCxnSpPr>
              <p:cNvPr id="22" name="Straight Connector 21"/>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23" name="Rectangle 22"/>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pic>
          <p:nvPicPr>
            <p:cNvPr id="21" name="Picture 20" descr="eurek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154" y="3327400"/>
              <a:ext cx="625842" cy="938764"/>
            </a:xfrm>
            <a:prstGeom prst="rect">
              <a:avLst/>
            </a:prstGeom>
          </p:spPr>
        </p:pic>
      </p:grpSp>
      <p:grpSp>
        <p:nvGrpSpPr>
          <p:cNvPr id="24" name="Group 23"/>
          <p:cNvGrpSpPr/>
          <p:nvPr/>
        </p:nvGrpSpPr>
        <p:grpSpPr>
          <a:xfrm>
            <a:off x="5158874" y="1113421"/>
            <a:ext cx="1363579" cy="1384300"/>
            <a:chOff x="5158874" y="954655"/>
            <a:chExt cx="1363579" cy="1384300"/>
          </a:xfrm>
        </p:grpSpPr>
        <p:grpSp>
          <p:nvGrpSpPr>
            <p:cNvPr id="25" name="Group 24"/>
            <p:cNvGrpSpPr/>
            <p:nvPr/>
          </p:nvGrpSpPr>
          <p:grpSpPr>
            <a:xfrm>
              <a:off x="5158874" y="962008"/>
              <a:ext cx="1363579" cy="1376947"/>
              <a:chOff x="1991895" y="1844842"/>
              <a:chExt cx="1363579" cy="1376947"/>
            </a:xfrm>
          </p:grpSpPr>
          <p:cxnSp>
            <p:nvCxnSpPr>
              <p:cNvPr id="28" name="Straight Connector 27"/>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29" name="Rectangle 28"/>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sp>
          <p:nvSpPr>
            <p:cNvPr id="26" name="Rectangle 25"/>
            <p:cNvSpPr/>
            <p:nvPr/>
          </p:nvSpPr>
          <p:spPr>
            <a:xfrm>
              <a:off x="5530502" y="954655"/>
              <a:ext cx="663400" cy="307777"/>
            </a:xfrm>
            <a:prstGeom prst="rect">
              <a:avLst/>
            </a:prstGeom>
          </p:spPr>
          <p:txBody>
            <a:bodyPr wrap="none">
              <a:spAutoFit/>
            </a:bodyPr>
            <a:lstStyle/>
            <a:p>
              <a:r>
                <a:rPr lang="en-US" sz="1400" b="1" dirty="0" smtClean="0">
                  <a:solidFill>
                    <a:schemeClr val="accent1"/>
                  </a:solidFill>
                </a:rPr>
                <a:t>Feign</a:t>
              </a:r>
              <a:endParaRPr lang="en-US" sz="1400" dirty="0"/>
            </a:p>
          </p:txBody>
        </p:sp>
        <p:pic>
          <p:nvPicPr>
            <p:cNvPr id="27" name="Picture 26" descr="feig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3742" y="1318810"/>
              <a:ext cx="656924" cy="985386"/>
            </a:xfrm>
            <a:prstGeom prst="rect">
              <a:avLst/>
            </a:prstGeom>
          </p:spPr>
        </p:pic>
      </p:grpSp>
      <p:grpSp>
        <p:nvGrpSpPr>
          <p:cNvPr id="30" name="Group 29"/>
          <p:cNvGrpSpPr/>
          <p:nvPr/>
        </p:nvGrpSpPr>
        <p:grpSpPr>
          <a:xfrm>
            <a:off x="3524584" y="1132502"/>
            <a:ext cx="1363579" cy="1376949"/>
            <a:chOff x="3524584" y="973736"/>
            <a:chExt cx="1363579" cy="1376949"/>
          </a:xfrm>
        </p:grpSpPr>
        <p:grpSp>
          <p:nvGrpSpPr>
            <p:cNvPr id="31" name="Group 30"/>
            <p:cNvGrpSpPr/>
            <p:nvPr/>
          </p:nvGrpSpPr>
          <p:grpSpPr>
            <a:xfrm>
              <a:off x="3524584" y="973738"/>
              <a:ext cx="1363579" cy="1376947"/>
              <a:chOff x="1991895" y="1844842"/>
              <a:chExt cx="1363579" cy="1376947"/>
            </a:xfrm>
          </p:grpSpPr>
          <p:cxnSp>
            <p:nvCxnSpPr>
              <p:cNvPr id="34" name="Straight Connector 33"/>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35" name="Rectangle 34"/>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sp>
          <p:nvSpPr>
            <p:cNvPr id="32" name="Rectangle 31"/>
            <p:cNvSpPr/>
            <p:nvPr/>
          </p:nvSpPr>
          <p:spPr>
            <a:xfrm>
              <a:off x="3764747" y="973736"/>
              <a:ext cx="800219" cy="307777"/>
            </a:xfrm>
            <a:prstGeom prst="rect">
              <a:avLst/>
            </a:prstGeom>
          </p:spPr>
          <p:txBody>
            <a:bodyPr wrap="none">
              <a:spAutoFit/>
            </a:bodyPr>
            <a:lstStyle/>
            <a:p>
              <a:r>
                <a:rPr lang="en-US" sz="1400" b="1" dirty="0" err="1" smtClean="0">
                  <a:solidFill>
                    <a:schemeClr val="accent1"/>
                  </a:solidFill>
                </a:rPr>
                <a:t>Hystrix</a:t>
              </a:r>
              <a:endParaRPr lang="en-US" sz="1400" dirty="0"/>
            </a:p>
          </p:txBody>
        </p:sp>
        <p:pic>
          <p:nvPicPr>
            <p:cNvPr id="33" name="Picture 32" descr="hystri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3500" y="1311447"/>
              <a:ext cx="678766" cy="1018149"/>
            </a:xfrm>
            <a:prstGeom prst="rect">
              <a:avLst/>
            </a:prstGeom>
          </p:spPr>
        </p:pic>
      </p:grpSp>
      <p:grpSp>
        <p:nvGrpSpPr>
          <p:cNvPr id="36" name="Group 35"/>
          <p:cNvGrpSpPr/>
          <p:nvPr/>
        </p:nvGrpSpPr>
        <p:grpSpPr>
          <a:xfrm>
            <a:off x="1900521" y="3085111"/>
            <a:ext cx="1363579" cy="1390619"/>
            <a:chOff x="1900521" y="2926345"/>
            <a:chExt cx="1363579" cy="1390619"/>
          </a:xfrm>
        </p:grpSpPr>
        <p:grpSp>
          <p:nvGrpSpPr>
            <p:cNvPr id="37" name="Group 36"/>
            <p:cNvGrpSpPr/>
            <p:nvPr/>
          </p:nvGrpSpPr>
          <p:grpSpPr>
            <a:xfrm>
              <a:off x="1900521" y="2940017"/>
              <a:ext cx="1363579" cy="1376947"/>
              <a:chOff x="1991895" y="1844842"/>
              <a:chExt cx="1363579" cy="1376947"/>
            </a:xfrm>
          </p:grpSpPr>
          <p:cxnSp>
            <p:nvCxnSpPr>
              <p:cNvPr id="40" name="Straight Connector 39"/>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41" name="Rectangle 40"/>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pic>
          <p:nvPicPr>
            <p:cNvPr id="38" name="Picture 37" descr="turbi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6924" y="3319009"/>
              <a:ext cx="631437" cy="947155"/>
            </a:xfrm>
            <a:prstGeom prst="rect">
              <a:avLst/>
            </a:prstGeom>
          </p:spPr>
        </p:pic>
        <p:sp>
          <p:nvSpPr>
            <p:cNvPr id="39" name="Rectangle 38"/>
            <p:cNvSpPr/>
            <p:nvPr/>
          </p:nvSpPr>
          <p:spPr>
            <a:xfrm>
              <a:off x="2164387" y="2926345"/>
              <a:ext cx="851515" cy="307777"/>
            </a:xfrm>
            <a:prstGeom prst="rect">
              <a:avLst/>
            </a:prstGeom>
          </p:spPr>
          <p:txBody>
            <a:bodyPr wrap="none">
              <a:spAutoFit/>
            </a:bodyPr>
            <a:lstStyle/>
            <a:p>
              <a:r>
                <a:rPr lang="en-US" sz="1400" b="1" dirty="0" smtClean="0">
                  <a:solidFill>
                    <a:schemeClr val="accent1"/>
                  </a:solidFill>
                </a:rPr>
                <a:t>Turbine</a:t>
              </a:r>
              <a:endParaRPr lang="en-US" sz="1400" dirty="0"/>
            </a:p>
          </p:txBody>
        </p:sp>
      </p:grpSp>
      <p:grpSp>
        <p:nvGrpSpPr>
          <p:cNvPr id="42" name="Group 41"/>
          <p:cNvGrpSpPr/>
          <p:nvPr/>
        </p:nvGrpSpPr>
        <p:grpSpPr>
          <a:xfrm>
            <a:off x="6815421" y="1108074"/>
            <a:ext cx="1363579" cy="1382294"/>
            <a:chOff x="6815421" y="949308"/>
            <a:chExt cx="1363579" cy="1382294"/>
          </a:xfrm>
        </p:grpSpPr>
        <p:grpSp>
          <p:nvGrpSpPr>
            <p:cNvPr id="43" name="Group 42"/>
            <p:cNvGrpSpPr/>
            <p:nvPr/>
          </p:nvGrpSpPr>
          <p:grpSpPr>
            <a:xfrm>
              <a:off x="6815421" y="954655"/>
              <a:ext cx="1363579" cy="1376947"/>
              <a:chOff x="1991895" y="1844842"/>
              <a:chExt cx="1363579" cy="1376947"/>
            </a:xfrm>
          </p:grpSpPr>
          <p:cxnSp>
            <p:nvCxnSpPr>
              <p:cNvPr id="46" name="Straight Connector 45"/>
              <p:cNvCxnSpPr/>
              <p:nvPr/>
            </p:nvCxnSpPr>
            <p:spPr>
              <a:xfrm>
                <a:off x="1991895" y="2138947"/>
                <a:ext cx="1363579" cy="0"/>
              </a:xfrm>
              <a:prstGeom prst="line">
                <a:avLst/>
              </a:prstGeom>
              <a:noFill/>
              <a:ln w="25400" cap="flat">
                <a:solidFill>
                  <a:schemeClr val="accent1"/>
                </a:solidFill>
                <a:prstDash val="solid"/>
                <a:round/>
                <a:tailEnd type="none"/>
              </a:ln>
              <a:effectLst/>
            </p:spPr>
            <p:style>
              <a:lnRef idx="0">
                <a:scrgbClr r="0" g="0" b="0"/>
              </a:lnRef>
              <a:fillRef idx="0">
                <a:scrgbClr r="0" g="0" b="0"/>
              </a:fillRef>
              <a:effectRef idx="0">
                <a:scrgbClr r="0" g="0" b="0"/>
              </a:effectRef>
              <a:fontRef idx="none"/>
            </p:style>
          </p:cxnSp>
          <p:sp>
            <p:nvSpPr>
              <p:cNvPr id="47" name="Rectangle 46"/>
              <p:cNvSpPr/>
              <p:nvPr/>
            </p:nvSpPr>
            <p:spPr>
              <a:xfrm>
                <a:off x="1991895" y="1844842"/>
                <a:ext cx="1363579" cy="1376947"/>
              </a:xfrm>
              <a:prstGeom prst="rect">
                <a:avLst/>
              </a:prstGeom>
              <a:ln w="25400">
                <a:solidFill>
                  <a:schemeClr val="accent1"/>
                </a:solidFill>
                <a:round/>
                <a:headEnd type="triangle"/>
              </a:ln>
            </p:spPr>
            <p:txBody>
              <a:bodyPr lIns="0" tIns="0" rIns="0" bIns="0" rtlCol="0" anchor="ctr"/>
              <a:lstStyle/>
              <a:p>
                <a:pPr algn="ctr" defTabSz="457200"/>
                <a:endParaRPr lang="en-US" sz="1200">
                  <a:solidFill>
                    <a:srgbClr val="000000"/>
                  </a:solidFill>
                  <a:uFillTx/>
                  <a:latin typeface="+mn-lt"/>
                  <a:ea typeface="+mn-ea"/>
                  <a:cs typeface="+mn-cs"/>
                  <a:sym typeface="Helvetica"/>
                </a:endParaRPr>
              </a:p>
            </p:txBody>
          </p:sp>
        </p:grpSp>
        <p:sp>
          <p:nvSpPr>
            <p:cNvPr id="44" name="Rectangle 43"/>
            <p:cNvSpPr/>
            <p:nvPr/>
          </p:nvSpPr>
          <p:spPr>
            <a:xfrm>
              <a:off x="7219602" y="949308"/>
              <a:ext cx="563551" cy="307777"/>
            </a:xfrm>
            <a:prstGeom prst="rect">
              <a:avLst/>
            </a:prstGeom>
          </p:spPr>
          <p:txBody>
            <a:bodyPr wrap="none">
              <a:spAutoFit/>
            </a:bodyPr>
            <a:lstStyle/>
            <a:p>
              <a:r>
                <a:rPr lang="en-US" sz="1400" b="1" dirty="0" err="1" smtClean="0">
                  <a:solidFill>
                    <a:schemeClr val="accent1"/>
                  </a:solidFill>
                </a:rPr>
                <a:t>Zuul</a:t>
              </a:r>
              <a:endParaRPr lang="en-US" sz="1400" dirty="0"/>
            </a:p>
          </p:txBody>
        </p:sp>
        <p:pic>
          <p:nvPicPr>
            <p:cNvPr id="45" name="Picture 44" descr="zuu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9816" y="1274160"/>
              <a:ext cx="631437" cy="947155"/>
            </a:xfrm>
            <a:prstGeom prst="rect">
              <a:avLst/>
            </a:prstGeom>
          </p:spPr>
        </p:pic>
      </p:grpSp>
      <p:cxnSp>
        <p:nvCxnSpPr>
          <p:cNvPr id="48" name="Straight Connector 47"/>
          <p:cNvCxnSpPr/>
          <p:nvPr/>
        </p:nvCxnSpPr>
        <p:spPr>
          <a:xfrm flipV="1">
            <a:off x="0" y="2749566"/>
            <a:ext cx="9144000" cy="12700"/>
          </a:xfrm>
          <a:prstGeom prst="line">
            <a:avLst/>
          </a:prstGeom>
          <a:noFill/>
          <a:ln w="60325" cap="flat">
            <a:solidFill>
              <a:srgbClr val="33928A">
                <a:alpha val="41000"/>
              </a:srgbClr>
            </a:solidFill>
            <a:prstDash val="dash"/>
            <a:round/>
            <a:tailEnd type="none"/>
          </a:ln>
          <a:effectLst/>
        </p:spPr>
        <p:style>
          <a:lnRef idx="0">
            <a:scrgbClr r="0" g="0" b="0"/>
          </a:lnRef>
          <a:fillRef idx="0">
            <a:scrgbClr r="0" g="0" b="0"/>
          </a:fillRef>
          <a:effectRef idx="0">
            <a:scrgbClr r="0" g="0" b="0"/>
          </a:effectRef>
          <a:fontRef idx="none"/>
        </p:style>
      </p:cxnSp>
      <p:sp>
        <p:nvSpPr>
          <p:cNvPr id="49" name="TextBox 48"/>
          <p:cNvSpPr txBox="1"/>
          <p:nvPr/>
        </p:nvSpPr>
        <p:spPr>
          <a:xfrm rot="16200000">
            <a:off x="8396071" y="1635124"/>
            <a:ext cx="68248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Client</a:t>
            </a:r>
          </a:p>
        </p:txBody>
      </p:sp>
      <p:sp>
        <p:nvSpPr>
          <p:cNvPr id="50" name="TextBox 49"/>
          <p:cNvSpPr txBox="1"/>
          <p:nvPr/>
        </p:nvSpPr>
        <p:spPr>
          <a:xfrm rot="16200000">
            <a:off x="8351214" y="3642744"/>
            <a:ext cx="7722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dirty="0" smtClean="0"/>
              <a:t>Server</a:t>
            </a:r>
          </a:p>
        </p:txBody>
      </p:sp>
    </p:spTree>
    <p:extLst>
      <p:ext uri="{BB962C8B-B14F-4D97-AF65-F5344CB8AC3E}">
        <p14:creationId xmlns:p14="http://schemas.microsoft.com/office/powerpoint/2010/main" val="3035669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Pivotal Cloud Foundry</a:t>
            </a:r>
            <a:endParaRPr lang="en-US" dirty="0">
              <a:solidFill>
                <a:srgbClr val="FFFFFF"/>
              </a:solidFill>
            </a:endParaRPr>
          </a:p>
        </p:txBody>
      </p:sp>
      <p:pic>
        <p:nvPicPr>
          <p:cNvPr id="5" name="Picture 4" descr="Cloud-Native-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732" y="1143034"/>
            <a:ext cx="6388122" cy="3027909"/>
          </a:xfrm>
          <a:prstGeom prst="rect">
            <a:avLst/>
          </a:prstGeom>
        </p:spPr>
      </p:pic>
    </p:spTree>
    <p:extLst>
      <p:ext uri="{BB962C8B-B14F-4D97-AF65-F5344CB8AC3E}">
        <p14:creationId xmlns:p14="http://schemas.microsoft.com/office/powerpoint/2010/main" val="75650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Journey: Technology</a:t>
            </a:r>
            <a:endParaRPr lang="en-US" dirty="0"/>
          </a:p>
        </p:txBody>
      </p:sp>
      <p:sp>
        <p:nvSpPr>
          <p:cNvPr id="3" name="Content Placeholder 2"/>
          <p:cNvSpPr>
            <a:spLocks noGrp="1"/>
          </p:cNvSpPr>
          <p:nvPr>
            <p:ph sz="quarter" idx="10"/>
          </p:nvPr>
        </p:nvSpPr>
        <p:spPr>
          <a:xfrm>
            <a:off x="457199" y="1108074"/>
            <a:ext cx="8545965" cy="3273007"/>
          </a:xfrm>
        </p:spPr>
        <p:txBody>
          <a:bodyPr>
            <a:normAutofit fontScale="92500" lnSpcReduction="20000"/>
          </a:bodyPr>
          <a:lstStyle/>
          <a:p>
            <a:r>
              <a:rPr lang="en-US" dirty="0" smtClean="0">
                <a:solidFill>
                  <a:srgbClr val="FFFFFF"/>
                </a:solidFill>
              </a:rPr>
              <a:t>Provide </a:t>
            </a:r>
            <a:r>
              <a:rPr lang="en-US" dirty="0">
                <a:solidFill>
                  <a:srgbClr val="FFFFFF"/>
                </a:solidFill>
              </a:rPr>
              <a:t>the right tools</a:t>
            </a:r>
          </a:p>
          <a:p>
            <a:pPr lvl="1"/>
            <a:r>
              <a:rPr lang="en-US" dirty="0">
                <a:solidFill>
                  <a:srgbClr val="FFFFFF"/>
                </a:solidFill>
              </a:rPr>
              <a:t>Platform, design pattern foundations, continuous delivery</a:t>
            </a:r>
            <a:r>
              <a:rPr lang="en-US" dirty="0" smtClean="0">
                <a:solidFill>
                  <a:srgbClr val="FFFFFF"/>
                </a:solidFill>
              </a:rPr>
              <a:t>…</a:t>
            </a:r>
          </a:p>
          <a:p>
            <a:r>
              <a:rPr lang="en-US" dirty="0">
                <a:solidFill>
                  <a:srgbClr val="FFFFFF"/>
                </a:solidFill>
              </a:rPr>
              <a:t>Start small</a:t>
            </a:r>
          </a:p>
          <a:p>
            <a:pPr lvl="1"/>
            <a:r>
              <a:rPr lang="en-US" dirty="0">
                <a:solidFill>
                  <a:srgbClr val="FFFFFF"/>
                </a:solidFill>
              </a:rPr>
              <a:t>Right-size for your needs</a:t>
            </a:r>
          </a:p>
          <a:p>
            <a:pPr lvl="1"/>
            <a:r>
              <a:rPr lang="en-US" dirty="0">
                <a:solidFill>
                  <a:srgbClr val="FFFFFF"/>
                </a:solidFill>
              </a:rPr>
              <a:t>For migrations, don’t boil the </a:t>
            </a:r>
            <a:r>
              <a:rPr lang="en-US" dirty="0" smtClean="0">
                <a:solidFill>
                  <a:srgbClr val="FFFFFF"/>
                </a:solidFill>
              </a:rPr>
              <a:t>ocean</a:t>
            </a:r>
            <a:endParaRPr lang="en-US" dirty="0">
              <a:solidFill>
                <a:srgbClr val="FFFFFF"/>
              </a:solidFill>
            </a:endParaRPr>
          </a:p>
          <a:p>
            <a:r>
              <a:rPr lang="en-US" dirty="0" smtClean="0">
                <a:solidFill>
                  <a:srgbClr val="FFFFFF"/>
                </a:solidFill>
              </a:rPr>
              <a:t>Target applications that:</a:t>
            </a:r>
          </a:p>
          <a:p>
            <a:pPr lvl="1"/>
            <a:r>
              <a:rPr lang="en-US" dirty="0" smtClean="0">
                <a:solidFill>
                  <a:srgbClr val="FFFFFF"/>
                </a:solidFill>
              </a:rPr>
              <a:t>Have high business/competitive impact</a:t>
            </a:r>
          </a:p>
          <a:p>
            <a:pPr lvl="1"/>
            <a:r>
              <a:rPr lang="en-US" dirty="0" smtClean="0">
                <a:solidFill>
                  <a:srgbClr val="FFFFFF"/>
                </a:solidFill>
              </a:rPr>
              <a:t>Need to scale or change frequently</a:t>
            </a:r>
          </a:p>
          <a:p>
            <a:pPr marL="0" indent="0">
              <a:buNone/>
            </a:pPr>
            <a:endParaRPr lang="en-US" dirty="0" smtClean="0">
              <a:solidFill>
                <a:srgbClr val="FFFFFF"/>
              </a:solidFill>
            </a:endParaRPr>
          </a:p>
          <a:p>
            <a:endParaRPr lang="en-US" dirty="0" smtClean="0">
              <a:solidFill>
                <a:srgbClr val="FFFFFF"/>
              </a:solidFill>
            </a:endParaRPr>
          </a:p>
        </p:txBody>
      </p:sp>
    </p:spTree>
    <p:extLst>
      <p:ext uri="{BB962C8B-B14F-4D97-AF65-F5344CB8AC3E}">
        <p14:creationId xmlns:p14="http://schemas.microsoft.com/office/powerpoint/2010/main" val="1139629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The Journey: Culture &amp; Organization</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Small, cross-functional teams</a:t>
            </a:r>
            <a:endParaRPr lang="en-US" dirty="0">
              <a:solidFill>
                <a:srgbClr val="FFFFFF"/>
              </a:solidFill>
            </a:endParaRPr>
          </a:p>
          <a:p>
            <a:r>
              <a:rPr lang="en-US" dirty="0" smtClean="0">
                <a:solidFill>
                  <a:srgbClr val="FFFFFF"/>
                </a:solidFill>
              </a:rPr>
              <a:t>Products, not projects</a:t>
            </a:r>
          </a:p>
          <a:p>
            <a:r>
              <a:rPr lang="en-US" dirty="0" smtClean="0">
                <a:solidFill>
                  <a:srgbClr val="FFFFFF"/>
                </a:solidFill>
              </a:rPr>
              <a:t>Test-driven development</a:t>
            </a:r>
          </a:p>
          <a:p>
            <a:r>
              <a:rPr lang="en-US" dirty="0" smtClean="0">
                <a:solidFill>
                  <a:srgbClr val="FFFFFF"/>
                </a:solidFill>
              </a:rPr>
              <a:t>Short iterations</a:t>
            </a:r>
          </a:p>
          <a:p>
            <a:r>
              <a:rPr lang="en-US" dirty="0" smtClean="0">
                <a:solidFill>
                  <a:srgbClr val="FFFFFF"/>
                </a:solidFill>
              </a:rPr>
              <a:t>Transparency and visibility</a:t>
            </a:r>
          </a:p>
          <a:p>
            <a:pPr marL="0" indent="0">
              <a:buNone/>
            </a:pPr>
            <a:endParaRPr lang="en-US" dirty="0" smtClean="0">
              <a:solidFill>
                <a:srgbClr val="FFFFFF"/>
              </a:solidFill>
            </a:endParaRPr>
          </a:p>
          <a:p>
            <a:endParaRPr lang="en-US" dirty="0" smtClean="0">
              <a:solidFill>
                <a:srgbClr val="FFFFFF"/>
              </a:solidFill>
            </a:endParaRPr>
          </a:p>
        </p:txBody>
      </p:sp>
      <p:pic>
        <p:nvPicPr>
          <p:cNvPr id="4" name="Picture 3"/>
          <p:cNvPicPr>
            <a:picLocks noChangeAspect="1"/>
          </p:cNvPicPr>
          <p:nvPr/>
        </p:nvPicPr>
        <p:blipFill>
          <a:blip r:embed="rId3"/>
          <a:stretch>
            <a:fillRect/>
          </a:stretch>
        </p:blipFill>
        <p:spPr>
          <a:xfrm>
            <a:off x="6023047" y="1265314"/>
            <a:ext cx="2859164" cy="2859164"/>
          </a:xfrm>
          <a:prstGeom prst="rect">
            <a:avLst/>
          </a:prstGeom>
        </p:spPr>
      </p:pic>
    </p:spTree>
    <p:extLst>
      <p:ext uri="{BB962C8B-B14F-4D97-AF65-F5344CB8AC3E}">
        <p14:creationId xmlns:p14="http://schemas.microsoft.com/office/powerpoint/2010/main" val="135689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Native Architecture</a:t>
            </a:r>
            <a:endParaRPr lang="en-US" dirty="0"/>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8" name="Content Placeholder 2"/>
          <p:cNvSpPr>
            <a:spLocks noGrp="1"/>
          </p:cNvSpPr>
          <p:nvPr>
            <p:ph sz="quarter" idx="10"/>
          </p:nvPr>
        </p:nvSpPr>
        <p:spPr>
          <a:xfrm>
            <a:off x="143880" y="2819659"/>
            <a:ext cx="3024108" cy="1561422"/>
          </a:xfrm>
        </p:spPr>
        <p:txBody>
          <a:bodyPr>
            <a:normAutofit/>
          </a:bodyPr>
          <a:lstStyle/>
          <a:p>
            <a:r>
              <a:rPr lang="en-US" dirty="0" smtClean="0"/>
              <a:t>Cloud Computing</a:t>
            </a:r>
          </a:p>
          <a:p>
            <a:r>
              <a:rPr lang="en-US" dirty="0" smtClean="0"/>
              <a:t>New Demands</a:t>
            </a:r>
          </a:p>
          <a:p>
            <a:r>
              <a:rPr lang="en-US" dirty="0" smtClean="0"/>
              <a:t>Being Reactive</a:t>
            </a:r>
          </a:p>
        </p:txBody>
      </p:sp>
      <p:sp>
        <p:nvSpPr>
          <p:cNvPr id="11" name="Content Placeholder 2"/>
          <p:cNvSpPr txBox="1">
            <a:spLocks/>
          </p:cNvSpPr>
          <p:nvPr/>
        </p:nvSpPr>
        <p:spPr>
          <a:xfrm>
            <a:off x="6166003" y="2819659"/>
            <a:ext cx="2811737"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Tools</a:t>
            </a:r>
          </a:p>
          <a:p>
            <a:r>
              <a:rPr lang="en-US" dirty="0" smtClean="0"/>
              <a:t>Platform</a:t>
            </a:r>
          </a:p>
          <a:p>
            <a:r>
              <a:rPr lang="en-US" dirty="0" smtClean="0"/>
              <a:t>Process and Culture</a:t>
            </a:r>
          </a:p>
        </p:txBody>
      </p:sp>
      <p:sp>
        <p:nvSpPr>
          <p:cNvPr id="9" name="Content Placeholder 2"/>
          <p:cNvSpPr txBox="1">
            <a:spLocks/>
          </p:cNvSpPr>
          <p:nvPr/>
        </p:nvSpPr>
        <p:spPr>
          <a:xfrm>
            <a:off x="3337560" y="2819659"/>
            <a:ext cx="2468881"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200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Reactive Design</a:t>
            </a:r>
          </a:p>
          <a:p>
            <a:r>
              <a:rPr lang="en-US" dirty="0" smtClean="0"/>
              <a:t>12 Factor Apps</a:t>
            </a:r>
          </a:p>
          <a:p>
            <a:r>
              <a:rPr lang="en-US" dirty="0" smtClean="0"/>
              <a:t>Microservices</a:t>
            </a:r>
          </a:p>
          <a:p>
            <a:r>
              <a:rPr lang="en-US" dirty="0" smtClean="0"/>
              <a:t>Design Patterns</a:t>
            </a:r>
          </a:p>
        </p:txBody>
      </p:sp>
    </p:spTree>
    <p:extLst>
      <p:ext uri="{BB962C8B-B14F-4D97-AF65-F5344CB8AC3E}">
        <p14:creationId xmlns:p14="http://schemas.microsoft.com/office/powerpoint/2010/main" val="372116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9" name="Content Placeholder 2"/>
          <p:cNvSpPr txBox="1">
            <a:spLocks/>
          </p:cNvSpPr>
          <p:nvPr/>
        </p:nvSpPr>
        <p:spPr>
          <a:xfrm>
            <a:off x="6166003" y="2819659"/>
            <a:ext cx="2811737"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Tools</a:t>
            </a:r>
          </a:p>
          <a:p>
            <a:r>
              <a:rPr lang="en-US" dirty="0" smtClean="0"/>
              <a:t>Platform</a:t>
            </a:r>
          </a:p>
          <a:p>
            <a:r>
              <a:rPr lang="en-US" dirty="0" smtClean="0"/>
              <a:t>Process and Culture</a:t>
            </a:r>
          </a:p>
        </p:txBody>
      </p:sp>
      <p:sp>
        <p:nvSpPr>
          <p:cNvPr id="11" name="Content Placeholder 2"/>
          <p:cNvSpPr txBox="1">
            <a:spLocks/>
          </p:cNvSpPr>
          <p:nvPr/>
        </p:nvSpPr>
        <p:spPr>
          <a:xfrm>
            <a:off x="143880" y="2819659"/>
            <a:ext cx="3024108"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smtClean="0"/>
              <a:t>Cloud Computing</a:t>
            </a:r>
          </a:p>
          <a:p>
            <a:r>
              <a:rPr lang="en-US" smtClean="0"/>
              <a:t>New Demands</a:t>
            </a:r>
          </a:p>
          <a:p>
            <a:r>
              <a:rPr lang="en-US" smtClean="0"/>
              <a:t>Being Reactive</a:t>
            </a:r>
            <a:endParaRPr lang="en-US" dirty="0" smtClean="0"/>
          </a:p>
        </p:txBody>
      </p:sp>
      <p:sp>
        <p:nvSpPr>
          <p:cNvPr id="12" name="Content Placeholder 2"/>
          <p:cNvSpPr txBox="1">
            <a:spLocks/>
          </p:cNvSpPr>
          <p:nvPr/>
        </p:nvSpPr>
        <p:spPr>
          <a:xfrm>
            <a:off x="3337560" y="2819659"/>
            <a:ext cx="2468881" cy="1561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20000"/>
          </a:bodyPr>
          <a:lstStyle>
            <a:lvl1pPr marL="228600" indent="-2286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1pPr>
            <a:lvl2pPr marL="8001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2pPr>
            <a:lvl3pPr marL="1257300" indent="-342900"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3pPr>
            <a:lvl4pPr marL="1946275" indent="-574675"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4pPr>
            <a:lvl5pPr marL="2327562" indent="-498762" eaLnBrk="1" hangingPunct="1">
              <a:spcBef>
                <a:spcPts val="1200"/>
              </a:spcBef>
              <a:buClr>
                <a:srgbClr val="33928A"/>
              </a:buClr>
              <a:buSzPct val="100000"/>
              <a:buFont typeface="Wingdings"/>
              <a:buChar char="»"/>
              <a:defRPr sz="2400">
                <a:solidFill>
                  <a:schemeClr val="bg1"/>
                </a:solidFill>
                <a:uFill>
                  <a:solidFill>
                    <a:srgbClr val="4D4D4D"/>
                  </a:solidFill>
                </a:uFill>
                <a:latin typeface="Arial" panose="020B0604020202020204" pitchFamily="34" charset="0"/>
                <a:ea typeface="Avenir Next"/>
                <a:cs typeface="Arial" panose="020B0604020202020204" pitchFamily="34" charset="0"/>
                <a:sym typeface="Avenir Next"/>
              </a:defRPr>
            </a:lvl5pPr>
            <a:lvl6pPr marL="25603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eaLnBrk="1" hangingPunct="1">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a:lstStyle>
          <a:p>
            <a:r>
              <a:rPr lang="en-US" dirty="0" smtClean="0"/>
              <a:t>Reactive Design</a:t>
            </a:r>
          </a:p>
          <a:p>
            <a:r>
              <a:rPr lang="en-US" dirty="0" smtClean="0"/>
              <a:t>12 Factor Apps</a:t>
            </a:r>
          </a:p>
          <a:p>
            <a:r>
              <a:rPr lang="en-US" dirty="0" smtClean="0"/>
              <a:t>Microservices</a:t>
            </a:r>
          </a:p>
          <a:p>
            <a:r>
              <a:rPr lang="en-US" dirty="0" smtClean="0"/>
              <a:t>Design Patterns</a:t>
            </a:r>
          </a:p>
        </p:txBody>
      </p:sp>
    </p:spTree>
    <p:extLst>
      <p:ext uri="{BB962C8B-B14F-4D97-AF65-F5344CB8AC3E}">
        <p14:creationId xmlns:p14="http://schemas.microsoft.com/office/powerpoint/2010/main" val="138892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endParaRPr>
          </a:p>
          <a:p>
            <a:endParaRPr lang="en-US" sz="4000" dirty="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endParaRP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Thank You</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622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sp>
        <p:nvSpPr>
          <p:cNvPr id="5" name="Oval 4"/>
          <p:cNvSpPr/>
          <p:nvPr/>
        </p:nvSpPr>
        <p:spPr>
          <a:xfrm>
            <a:off x="654465" y="1381857"/>
            <a:ext cx="2002938" cy="1281154"/>
          </a:xfrm>
          <a:prstGeom prst="ellipse">
            <a:avLst/>
          </a:prstGeom>
          <a:solidFill>
            <a:schemeClr val="accent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rPr>
              <a:t>Why</a:t>
            </a:r>
            <a:endParaRPr lang="en-US" sz="4000" dirty="0">
              <a:ln>
                <a:solidFill>
                  <a:schemeClr val="tx1"/>
                </a:solidFill>
              </a:ln>
              <a:solidFill>
                <a:schemeClr val="bg2"/>
              </a:solidFill>
              <a:effectLst>
                <a:glow rad="139700">
                  <a:schemeClr val="accent1">
                    <a:satMod val="175000"/>
                    <a:alpha val="40000"/>
                  </a:schemeClr>
                </a:glow>
                <a:reflection blurRad="6350" stA="55000" endA="300" endPos="45500" dir="5400000" sy="-100000" algn="bl" rotWithShape="0"/>
              </a:effectLst>
            </a:endParaRPr>
          </a:p>
        </p:txBody>
      </p:sp>
      <p:sp>
        <p:nvSpPr>
          <p:cNvPr id="6" name="Oval 5"/>
          <p:cNvSpPr/>
          <p:nvPr/>
        </p:nvSpPr>
        <p:spPr>
          <a:xfrm>
            <a:off x="3571169" y="1381857"/>
            <a:ext cx="2001662" cy="1281154"/>
          </a:xfrm>
          <a:prstGeom prst="ellipse">
            <a:avLst/>
          </a:prstGeom>
          <a:solidFill>
            <a:schemeClr val="accent1">
              <a:alpha val="18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What</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7" name="Oval 6"/>
          <p:cNvSpPr/>
          <p:nvPr/>
        </p:nvSpPr>
        <p:spPr>
          <a:xfrm>
            <a:off x="6571040" y="1381857"/>
            <a:ext cx="2001662" cy="1281154"/>
          </a:xfrm>
          <a:prstGeom prst="ellipse">
            <a:avLst/>
          </a:prstGeom>
          <a:solidFill>
            <a:schemeClr val="accent1">
              <a:alpha val="18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rPr>
              <a:t>How</a:t>
            </a:r>
            <a:endParaRPr lang="en-US" sz="4000" dirty="0">
              <a:ln>
                <a:solidFill>
                  <a:schemeClr val="tx1"/>
                </a:solidFill>
              </a:ln>
              <a:solidFill>
                <a:schemeClr val="tx1"/>
              </a:solidFill>
              <a:effectLst>
                <a:glow rad="139700">
                  <a:schemeClr val="accent1">
                    <a:satMod val="175000"/>
                    <a:alpha val="40000"/>
                  </a:schemeClr>
                </a:glow>
                <a:reflection blurRad="6350" stA="55000" endA="300" endPos="45500" dir="5400000" sy="-100000" algn="bl" rotWithShape="0"/>
              </a:effectLst>
            </a:endParaRPr>
          </a:p>
        </p:txBody>
      </p:sp>
      <p:sp>
        <p:nvSpPr>
          <p:cNvPr id="8" name="Content Placeholder 2"/>
          <p:cNvSpPr>
            <a:spLocks noGrp="1"/>
          </p:cNvSpPr>
          <p:nvPr>
            <p:ph sz="quarter" idx="10"/>
          </p:nvPr>
        </p:nvSpPr>
        <p:spPr>
          <a:xfrm>
            <a:off x="143880" y="2819659"/>
            <a:ext cx="3024108" cy="1561422"/>
          </a:xfrm>
        </p:spPr>
        <p:txBody>
          <a:bodyPr>
            <a:normAutofit/>
          </a:bodyPr>
          <a:lstStyle/>
          <a:p>
            <a:r>
              <a:rPr lang="en-US" dirty="0" smtClean="0"/>
              <a:t>Cloud Computing</a:t>
            </a:r>
          </a:p>
          <a:p>
            <a:r>
              <a:rPr lang="en-US" dirty="0" smtClean="0"/>
              <a:t>New Demands</a:t>
            </a:r>
            <a:endParaRPr lang="en-US" dirty="0"/>
          </a:p>
          <a:p>
            <a:r>
              <a:rPr lang="en-US" dirty="0" smtClean="0"/>
              <a:t>Being Reactive</a:t>
            </a:r>
          </a:p>
        </p:txBody>
      </p:sp>
    </p:spTree>
    <p:extLst>
      <p:ext uri="{BB962C8B-B14F-4D97-AF65-F5344CB8AC3E}">
        <p14:creationId xmlns:p14="http://schemas.microsoft.com/office/powerpoint/2010/main" val="859109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Cloud Defined</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Cloud Computing</a:t>
            </a:r>
          </a:p>
          <a:p>
            <a:r>
              <a:rPr lang="en-US" dirty="0" smtClean="0">
                <a:solidFill>
                  <a:srgbClr val="FFFFFF"/>
                </a:solidFill>
              </a:rPr>
              <a:t>Cloud </a:t>
            </a:r>
            <a:r>
              <a:rPr lang="en-US" dirty="0">
                <a:solidFill>
                  <a:srgbClr val="FFFFFF"/>
                </a:solidFill>
              </a:rPr>
              <a:t>Native </a:t>
            </a:r>
            <a:r>
              <a:rPr lang="en-US" dirty="0" smtClean="0">
                <a:solidFill>
                  <a:srgbClr val="FFFFFF"/>
                </a:solidFill>
              </a:rPr>
              <a:t>Applications</a:t>
            </a:r>
          </a:p>
          <a:p>
            <a:r>
              <a:rPr lang="en-US" dirty="0" smtClean="0">
                <a:solidFill>
                  <a:srgbClr val="FFFFFF"/>
                </a:solidFill>
              </a:rPr>
              <a:t>Cloud </a:t>
            </a:r>
            <a:r>
              <a:rPr lang="en-US" dirty="0">
                <a:solidFill>
                  <a:srgbClr val="FFFFFF"/>
                </a:solidFill>
              </a:rPr>
              <a:t>Native Application </a:t>
            </a:r>
            <a:r>
              <a:rPr lang="en-US" dirty="0" smtClean="0">
                <a:solidFill>
                  <a:srgbClr val="FFFFFF"/>
                </a:solidFill>
              </a:rPr>
              <a:t>Architecture</a:t>
            </a:r>
          </a:p>
        </p:txBody>
      </p:sp>
    </p:spTree>
    <p:extLst>
      <p:ext uri="{BB962C8B-B14F-4D97-AF65-F5344CB8AC3E}">
        <p14:creationId xmlns:p14="http://schemas.microsoft.com/office/powerpoint/2010/main" val="803170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Cloud-Era Demands</a:t>
            </a:r>
            <a:endParaRPr lang="en-US" dirty="0">
              <a:solidFill>
                <a:srgbClr val="FFFFFF"/>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a:solidFill>
                  <a:srgbClr val="FFFFFF"/>
                </a:solidFill>
              </a:rPr>
              <a:t>Competitive landscape</a:t>
            </a:r>
          </a:p>
          <a:p>
            <a:r>
              <a:rPr lang="en-US" dirty="0">
                <a:solidFill>
                  <a:srgbClr val="FFFFFF"/>
                </a:solidFill>
              </a:rPr>
              <a:t>Consumer expectations</a:t>
            </a:r>
          </a:p>
          <a:p>
            <a:r>
              <a:rPr lang="en-US" dirty="0" smtClean="0">
                <a:solidFill>
                  <a:srgbClr val="FFFFFF"/>
                </a:solidFill>
              </a:rPr>
              <a:t>Device Diversity &amp; Ubiquity</a:t>
            </a:r>
          </a:p>
          <a:p>
            <a:r>
              <a:rPr lang="en-US" dirty="0" smtClean="0">
                <a:solidFill>
                  <a:srgbClr val="FFFFFF"/>
                </a:solidFill>
              </a:rPr>
              <a:t>Scale</a:t>
            </a:r>
          </a:p>
        </p:txBody>
      </p:sp>
      <p:pic>
        <p:nvPicPr>
          <p:cNvPr id="4" name="Picture 3"/>
          <p:cNvPicPr>
            <a:picLocks noChangeAspect="1"/>
          </p:cNvPicPr>
          <p:nvPr/>
        </p:nvPicPr>
        <p:blipFill>
          <a:blip r:embed="rId3"/>
          <a:stretch>
            <a:fillRect/>
          </a:stretch>
        </p:blipFill>
        <p:spPr>
          <a:xfrm>
            <a:off x="5053911" y="1222662"/>
            <a:ext cx="3717543" cy="2572240"/>
          </a:xfrm>
          <a:prstGeom prst="rect">
            <a:avLst/>
          </a:prstGeom>
        </p:spPr>
      </p:pic>
      <p:sp>
        <p:nvSpPr>
          <p:cNvPr id="7" name="TextBox 6"/>
          <p:cNvSpPr txBox="1"/>
          <p:nvPr/>
        </p:nvSpPr>
        <p:spPr>
          <a:xfrm>
            <a:off x="5280445" y="2561401"/>
            <a:ext cx="442933" cy="523220"/>
          </a:xfrm>
          <a:prstGeom prst="rect">
            <a:avLst/>
          </a:prstGeom>
          <a:noFill/>
        </p:spPr>
        <p:txBody>
          <a:bodyPr wrap="square" rtlCol="0">
            <a:spAutoFit/>
          </a:bodyPr>
          <a:lstStyle/>
          <a:p>
            <a:r>
              <a:rPr lang="en-US" sz="2800" dirty="0">
                <a:solidFill>
                  <a:srgbClr val="DDDDDD"/>
                </a:solidFill>
                <a:latin typeface="Noteworthy Light"/>
              </a:rPr>
              <a:t>D</a:t>
            </a:r>
            <a:endParaRPr lang="en-US" sz="2800" dirty="0">
              <a:solidFill>
                <a:srgbClr val="DDDDDD"/>
              </a:solidFill>
            </a:endParaRPr>
          </a:p>
        </p:txBody>
      </p:sp>
      <p:sp>
        <p:nvSpPr>
          <p:cNvPr id="8" name="TextBox 7"/>
          <p:cNvSpPr txBox="1"/>
          <p:nvPr/>
        </p:nvSpPr>
        <p:spPr>
          <a:xfrm rot="456961">
            <a:off x="5915848" y="2765401"/>
            <a:ext cx="1572381" cy="461665"/>
          </a:xfrm>
          <a:prstGeom prst="rect">
            <a:avLst/>
          </a:prstGeom>
          <a:noFill/>
        </p:spPr>
        <p:txBody>
          <a:bodyPr wrap="square" rtlCol="0">
            <a:spAutoFit/>
          </a:bodyPr>
          <a:lstStyle/>
          <a:p>
            <a:r>
              <a:rPr lang="en-US" sz="2400" dirty="0" smtClean="0">
                <a:solidFill>
                  <a:schemeClr val="bg1">
                    <a:lumMod val="95000"/>
                  </a:schemeClr>
                </a:solidFill>
                <a:latin typeface="Noteworthy Light"/>
              </a:rPr>
              <a:t>delivering</a:t>
            </a:r>
            <a:endParaRPr lang="en-US" sz="2400" dirty="0">
              <a:solidFill>
                <a:schemeClr val="bg1">
                  <a:lumMod val="95000"/>
                </a:schemeClr>
              </a:solidFill>
            </a:endParaRPr>
          </a:p>
        </p:txBody>
      </p:sp>
    </p:spTree>
    <p:extLst>
      <p:ext uri="{BB962C8B-B14F-4D97-AF65-F5344CB8AC3E}">
        <p14:creationId xmlns:p14="http://schemas.microsoft.com/office/powerpoint/2010/main" val="2197747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Being Reactive</a:t>
            </a:r>
            <a:endParaRPr lang="en-US" dirty="0">
              <a:solidFill>
                <a:srgbClr val="FFFFFF"/>
              </a:solidFill>
            </a:endParaRPr>
          </a:p>
        </p:txBody>
      </p:sp>
      <p:sp>
        <p:nvSpPr>
          <p:cNvPr id="8" name="TextBox 7"/>
          <p:cNvSpPr txBox="1"/>
          <p:nvPr/>
        </p:nvSpPr>
        <p:spPr>
          <a:xfrm>
            <a:off x="263676" y="4641335"/>
            <a:ext cx="3610388" cy="369332"/>
          </a:xfrm>
          <a:prstGeom prst="rect">
            <a:avLst/>
          </a:prstGeom>
          <a:noFill/>
        </p:spPr>
        <p:txBody>
          <a:bodyPr wrap="none" rtlCol="0">
            <a:spAutoFit/>
          </a:bodyPr>
          <a:lstStyle/>
          <a:p>
            <a:r>
              <a:rPr lang="en-US" dirty="0" smtClean="0"/>
              <a:t>http</a:t>
            </a:r>
            <a:r>
              <a:rPr lang="en-US" dirty="0"/>
              <a:t>://</a:t>
            </a:r>
            <a:r>
              <a:rPr lang="en-US" dirty="0" err="1"/>
              <a:t>www.reactivemanifesto.org</a:t>
            </a:r>
            <a:endParaRPr lang="en-US" dirty="0"/>
          </a:p>
        </p:txBody>
      </p:sp>
      <p:sp>
        <p:nvSpPr>
          <p:cNvPr id="9" name="Content Placeholder 2"/>
          <p:cNvSpPr>
            <a:spLocks noGrp="1"/>
          </p:cNvSpPr>
          <p:nvPr>
            <p:ph sz="quarter" idx="10"/>
          </p:nvPr>
        </p:nvSpPr>
        <p:spPr>
          <a:xfrm>
            <a:off x="457199" y="1108074"/>
            <a:ext cx="8545965" cy="3273007"/>
          </a:xfrm>
        </p:spPr>
        <p:txBody>
          <a:bodyPr>
            <a:normAutofit/>
          </a:bodyPr>
          <a:lstStyle/>
          <a:p>
            <a:r>
              <a:rPr lang="en-US" dirty="0" smtClean="0">
                <a:solidFill>
                  <a:srgbClr val="FFFFFF"/>
                </a:solidFill>
              </a:rPr>
              <a:t>React to Events</a:t>
            </a:r>
            <a:endParaRPr lang="en-US" dirty="0">
              <a:solidFill>
                <a:srgbClr val="FFFFFF"/>
              </a:solidFill>
            </a:endParaRPr>
          </a:p>
          <a:p>
            <a:r>
              <a:rPr lang="en-US" dirty="0" smtClean="0">
                <a:solidFill>
                  <a:srgbClr val="FFFFFF"/>
                </a:solidFill>
              </a:rPr>
              <a:t>React </a:t>
            </a:r>
            <a:r>
              <a:rPr lang="en-US" dirty="0">
                <a:solidFill>
                  <a:srgbClr val="FFFFFF"/>
                </a:solidFill>
              </a:rPr>
              <a:t>to </a:t>
            </a:r>
            <a:r>
              <a:rPr lang="en-US" dirty="0" smtClean="0">
                <a:solidFill>
                  <a:srgbClr val="FFFFFF"/>
                </a:solidFill>
              </a:rPr>
              <a:t>Load</a:t>
            </a:r>
          </a:p>
          <a:p>
            <a:r>
              <a:rPr lang="en-US" dirty="0" smtClean="0">
                <a:solidFill>
                  <a:srgbClr val="FFFFFF"/>
                </a:solidFill>
              </a:rPr>
              <a:t>React </a:t>
            </a:r>
            <a:r>
              <a:rPr lang="en-US" dirty="0">
                <a:solidFill>
                  <a:srgbClr val="FFFFFF"/>
                </a:solidFill>
              </a:rPr>
              <a:t>to </a:t>
            </a:r>
            <a:r>
              <a:rPr lang="en-US" dirty="0" smtClean="0">
                <a:solidFill>
                  <a:srgbClr val="FFFFFF"/>
                </a:solidFill>
              </a:rPr>
              <a:t>Failure</a:t>
            </a:r>
          </a:p>
          <a:p>
            <a:r>
              <a:rPr lang="en-US" dirty="0" smtClean="0">
                <a:solidFill>
                  <a:srgbClr val="FFFFFF"/>
                </a:solidFill>
              </a:rPr>
              <a:t>React </a:t>
            </a:r>
            <a:r>
              <a:rPr lang="en-US" dirty="0">
                <a:solidFill>
                  <a:srgbClr val="FFFFFF"/>
                </a:solidFill>
              </a:rPr>
              <a:t>to </a:t>
            </a:r>
            <a:r>
              <a:rPr lang="en-US" dirty="0" smtClean="0">
                <a:solidFill>
                  <a:srgbClr val="FFFFFF"/>
                </a:solidFill>
              </a:rPr>
              <a:t>Users</a:t>
            </a:r>
          </a:p>
        </p:txBody>
      </p:sp>
    </p:spTree>
    <p:extLst>
      <p:ext uri="{BB962C8B-B14F-4D97-AF65-F5344CB8AC3E}">
        <p14:creationId xmlns:p14="http://schemas.microsoft.com/office/powerpoint/2010/main" val="243908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Helvetica Neue"/>
        <a:ea typeface="Helvetica Neue"/>
        <a:cs typeface="Helvetica Neue"/>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bevel/>
        </a:ln>
        <a:effectLst/>
      </a:spPr>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Default Theme.thmx</Template>
  <TotalTime>16774</TotalTime>
  <Words>6153</Words>
  <Application>Microsoft Macintosh PowerPoint</Application>
  <PresentationFormat>On-screen Show (16:9)</PresentationFormat>
  <Paragraphs>612</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Default Theme</vt:lpstr>
      <vt:lpstr>PowerPoint Presentation</vt:lpstr>
      <vt:lpstr>Cloud Native Architecture</vt:lpstr>
      <vt:lpstr>Cloud Native Architecture</vt:lpstr>
      <vt:lpstr>Cloud Native Architecture</vt:lpstr>
      <vt:lpstr>Cloud Native Architecture</vt:lpstr>
      <vt:lpstr>Cloud Native Architecture</vt:lpstr>
      <vt:lpstr>Cloud Defined</vt:lpstr>
      <vt:lpstr>Cloud-Era Demands</vt:lpstr>
      <vt:lpstr>Being Reactive</vt:lpstr>
      <vt:lpstr>Speed &amp; Safety</vt:lpstr>
      <vt:lpstr>Cloud Native Architecture</vt:lpstr>
      <vt:lpstr>Reactive Design</vt:lpstr>
      <vt:lpstr>The Twelve Factor App</vt:lpstr>
      <vt:lpstr>The Twelve Factor App</vt:lpstr>
      <vt:lpstr>The Twelve Factor App</vt:lpstr>
      <vt:lpstr>The Twelve Factor App</vt:lpstr>
      <vt:lpstr>The Twelve Factor App</vt:lpstr>
      <vt:lpstr>The Twelve Factor App</vt:lpstr>
      <vt:lpstr>The Twelve Factor App</vt:lpstr>
      <vt:lpstr>Microservices</vt:lpstr>
      <vt:lpstr>Not Monoliths</vt:lpstr>
      <vt:lpstr>Not ESB-Centric SOA</vt:lpstr>
      <vt:lpstr>Microservice Pioneers</vt:lpstr>
      <vt:lpstr>Who Moved My Complexity?</vt:lpstr>
      <vt:lpstr>Challenges in a Distributed System</vt:lpstr>
      <vt:lpstr>Design Patterns &amp; Automation to the Rescue!</vt:lpstr>
      <vt:lpstr>Configuration Management</vt:lpstr>
      <vt:lpstr>Configuration Server</vt:lpstr>
      <vt:lpstr>Registration and Discovery</vt:lpstr>
      <vt:lpstr>Registration and Discovery Server</vt:lpstr>
      <vt:lpstr>Routing and Load Balancing</vt:lpstr>
      <vt:lpstr>Client-Side Load Balancing</vt:lpstr>
      <vt:lpstr>Fault Tolerance and Isolation </vt:lpstr>
      <vt:lpstr>Circuit Breaker</vt:lpstr>
      <vt:lpstr>Aggregation and Transformation  </vt:lpstr>
      <vt:lpstr>API Gateway</vt:lpstr>
      <vt:lpstr>Monitoring and Distributed Tracing  </vt:lpstr>
      <vt:lpstr>Distributed Tracing</vt:lpstr>
      <vt:lpstr>Process Management</vt:lpstr>
      <vt:lpstr>Structured Automation</vt:lpstr>
      <vt:lpstr>Cloud Native Architecture</vt:lpstr>
      <vt:lpstr>Spring I/O</vt:lpstr>
      <vt:lpstr>Spring Boot</vt:lpstr>
      <vt:lpstr>Spring Cloud</vt:lpstr>
      <vt:lpstr>Spring Cloud Netflix Components</vt:lpstr>
      <vt:lpstr>Pivotal Cloud Foundry</vt:lpstr>
      <vt:lpstr>The Journey: Technology</vt:lpstr>
      <vt:lpstr>The Journey: Culture &amp; Organization</vt:lpstr>
      <vt:lpstr>Cloud Native Architecture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Wayne Lund</cp:lastModifiedBy>
  <cp:revision>787</cp:revision>
  <dcterms:created xsi:type="dcterms:W3CDTF">2010-04-12T23:12:02Z</dcterms:created>
  <dcterms:modified xsi:type="dcterms:W3CDTF">2016-04-14T22:22:41Z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